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406" r:id="rId2"/>
    <p:sldId id="322" r:id="rId3"/>
    <p:sldId id="423" r:id="rId4"/>
    <p:sldId id="419" r:id="rId5"/>
    <p:sldId id="418" r:id="rId6"/>
    <p:sldId id="394" r:id="rId7"/>
    <p:sldId id="416" r:id="rId8"/>
    <p:sldId id="395" r:id="rId9"/>
    <p:sldId id="425" r:id="rId10"/>
    <p:sldId id="424" r:id="rId11"/>
    <p:sldId id="412" r:id="rId12"/>
    <p:sldId id="413" r:id="rId13"/>
    <p:sldId id="414" r:id="rId14"/>
    <p:sldId id="324" r:id="rId15"/>
    <p:sldId id="407" r:id="rId16"/>
    <p:sldId id="420" r:id="rId17"/>
    <p:sldId id="421" r:id="rId18"/>
    <p:sldId id="375" r:id="rId19"/>
    <p:sldId id="296" r:id="rId20"/>
    <p:sldId id="348" r:id="rId21"/>
    <p:sldId id="422"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4F371-0FE1-4343-8664-443D23C92DCA}" type="datetimeFigureOut">
              <a:rPr lang="zh-CN" altLang="en-US" smtClean="0"/>
              <a:t>2019/8/7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89AA0B-7C1E-4B23-9F48-03091093553F}" type="slidenum">
              <a:rPr lang="zh-CN" altLang="en-US" smtClean="0"/>
              <a:t>‹#›</a:t>
            </a:fld>
            <a:endParaRPr lang="zh-CN" altLang="en-US"/>
          </a:p>
        </p:txBody>
      </p:sp>
    </p:spTree>
    <p:extLst>
      <p:ext uri="{BB962C8B-B14F-4D97-AF65-F5344CB8AC3E}">
        <p14:creationId xmlns:p14="http://schemas.microsoft.com/office/powerpoint/2010/main" val="3013144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8995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5" name="Shape 14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9116" name="Shape 148"/>
          <p:cNvSpPr>
            <a:spLocks noGrp="1"/>
          </p:cNvSpPr>
          <p:nvPr>
            <p:ph type="body" sz="quarter" idx="1"/>
          </p:nvPr>
        </p:nvSpPr>
        <p:spPr>
          <a:prstGeom prst="rect">
            <a:avLst/>
          </a:prstGeom>
        </p:spPr>
        <p:txBody>
          <a:bodyPr/>
          <a:lstStyle/>
          <a:p>
            <a:pPr lvl="0">
              <a:lnSpc>
                <a:spcPct val="118000"/>
              </a:lnSpc>
              <a:defRPr sz="1800"/>
            </a:pPr>
            <a:r>
              <a:rPr sz="2200" dirty="0"/>
              <a:t>备注：讲清楚：1.提供了什么业务／服务／产品；2.解决了什么问题？</a:t>
            </a:r>
          </a:p>
          <a:p>
            <a:pPr lvl="0">
              <a:lnSpc>
                <a:spcPct val="118000"/>
              </a:lnSpc>
              <a:defRPr sz="1800"/>
            </a:pPr>
            <a:r>
              <a:rPr sz="2200" dirty="0"/>
              <a:t>建议：切忌大段文字。这里简洁即可，因为后面还有产品和商业模式的介绍，再详细描述。</a:t>
            </a:r>
          </a:p>
        </p:txBody>
      </p:sp>
    </p:spTree>
    <p:extLst>
      <p:ext uri="{BB962C8B-B14F-4D97-AF65-F5344CB8AC3E}">
        <p14:creationId xmlns:p14="http://schemas.microsoft.com/office/powerpoint/2010/main" val="311939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5" name="Shape 14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9116" name="Shape 148"/>
          <p:cNvSpPr>
            <a:spLocks noGrp="1"/>
          </p:cNvSpPr>
          <p:nvPr>
            <p:ph type="body" sz="quarter" idx="1"/>
          </p:nvPr>
        </p:nvSpPr>
        <p:spPr>
          <a:prstGeom prst="rect">
            <a:avLst/>
          </a:prstGeom>
        </p:spPr>
        <p:txBody>
          <a:bodyPr/>
          <a:lstStyle/>
          <a:p>
            <a:pPr lvl="0">
              <a:lnSpc>
                <a:spcPct val="118000"/>
              </a:lnSpc>
              <a:defRPr sz="1800"/>
            </a:pPr>
            <a:r>
              <a:rPr sz="2200" dirty="0"/>
              <a:t>备注：讲清楚：1.提供了什么业务／服务／产品；2.解决了什么问题？</a:t>
            </a:r>
          </a:p>
          <a:p>
            <a:pPr lvl="0">
              <a:lnSpc>
                <a:spcPct val="118000"/>
              </a:lnSpc>
              <a:defRPr sz="1800"/>
            </a:pPr>
            <a:r>
              <a:rPr sz="2200" dirty="0"/>
              <a:t>建议：切忌大段文字。这里简洁即可，因为后面还有产品和商业模式的介绍，再详细描述。</a:t>
            </a:r>
          </a:p>
        </p:txBody>
      </p:sp>
    </p:spTree>
    <p:extLst>
      <p:ext uri="{BB962C8B-B14F-4D97-AF65-F5344CB8AC3E}">
        <p14:creationId xmlns:p14="http://schemas.microsoft.com/office/powerpoint/2010/main" val="2062512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5" name="Shape 14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9116" name="Shape 148"/>
          <p:cNvSpPr>
            <a:spLocks noGrp="1"/>
          </p:cNvSpPr>
          <p:nvPr>
            <p:ph type="body" sz="quarter" idx="1"/>
          </p:nvPr>
        </p:nvSpPr>
        <p:spPr>
          <a:prstGeom prst="rect">
            <a:avLst/>
          </a:prstGeom>
        </p:spPr>
        <p:txBody>
          <a:bodyPr/>
          <a:lstStyle/>
          <a:p>
            <a:pPr lvl="0">
              <a:lnSpc>
                <a:spcPct val="118000"/>
              </a:lnSpc>
              <a:defRPr sz="1800"/>
            </a:pPr>
            <a:r>
              <a:rPr sz="2200" dirty="0"/>
              <a:t>备注：讲清楚：1.提供了什么业务／服务／产品；2.解决了什么问题？</a:t>
            </a:r>
          </a:p>
          <a:p>
            <a:pPr lvl="0">
              <a:lnSpc>
                <a:spcPct val="118000"/>
              </a:lnSpc>
              <a:defRPr sz="1800"/>
            </a:pPr>
            <a:r>
              <a:rPr sz="2200" dirty="0"/>
              <a:t>建议：切忌大段文字。这里简洁即可，因为后面还有产品和商业模式的介绍，再详细描述。</a:t>
            </a:r>
          </a:p>
        </p:txBody>
      </p:sp>
    </p:spTree>
    <p:extLst>
      <p:ext uri="{BB962C8B-B14F-4D97-AF65-F5344CB8AC3E}">
        <p14:creationId xmlns:p14="http://schemas.microsoft.com/office/powerpoint/2010/main" val="2675263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5" name="Shape 14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9116" name="Shape 148"/>
          <p:cNvSpPr>
            <a:spLocks noGrp="1"/>
          </p:cNvSpPr>
          <p:nvPr>
            <p:ph type="body" sz="quarter" idx="1"/>
          </p:nvPr>
        </p:nvSpPr>
        <p:spPr>
          <a:prstGeom prst="rect">
            <a:avLst/>
          </a:prstGeom>
        </p:spPr>
        <p:txBody>
          <a:bodyPr/>
          <a:lstStyle/>
          <a:p>
            <a:pPr lvl="0">
              <a:lnSpc>
                <a:spcPct val="118000"/>
              </a:lnSpc>
              <a:defRPr sz="1800"/>
            </a:pPr>
            <a:r>
              <a:rPr sz="2200" dirty="0"/>
              <a:t>备注：讲清楚：1.提供了什么业务／服务／产品；2.解决了什么问题？</a:t>
            </a:r>
          </a:p>
          <a:p>
            <a:pPr lvl="0">
              <a:lnSpc>
                <a:spcPct val="118000"/>
              </a:lnSpc>
              <a:defRPr sz="1800"/>
            </a:pPr>
            <a:r>
              <a:rPr sz="2200" dirty="0"/>
              <a:t>建议：切忌大段文字。这里简洁即可，因为后面还有产品和商业模式的介绍，再详细描述。</a:t>
            </a:r>
          </a:p>
        </p:txBody>
      </p:sp>
    </p:spTree>
    <p:extLst>
      <p:ext uri="{BB962C8B-B14F-4D97-AF65-F5344CB8AC3E}">
        <p14:creationId xmlns:p14="http://schemas.microsoft.com/office/powerpoint/2010/main" val="2799605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548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5" name="Shape 6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8796" name="Shape 67"/>
          <p:cNvSpPr>
            <a:spLocks noGrp="1"/>
          </p:cNvSpPr>
          <p:nvPr>
            <p:ph type="body" sz="quarter" idx="1"/>
          </p:nvPr>
        </p:nvSpPr>
        <p:spPr>
          <a:prstGeom prst="rect">
            <a:avLst/>
          </a:prstGeom>
        </p:spPr>
        <p:txBody>
          <a:bodyPr/>
          <a:lstStyle/>
          <a:p>
            <a:pPr lvl="0">
              <a:lnSpc>
                <a:spcPct val="118000"/>
              </a:lnSpc>
              <a:defRPr sz="1800"/>
            </a:pPr>
            <a:r>
              <a:rPr sz="2200" dirty="0"/>
              <a:t>提示：讲清楚：1.一个有调性的项目名称；2.一个简单好看的logo；3.一句能说清楚的自我定位；</a:t>
            </a:r>
          </a:p>
          <a:p>
            <a:pPr lvl="0">
              <a:lnSpc>
                <a:spcPct val="118000"/>
              </a:lnSpc>
              <a:defRPr sz="1800"/>
            </a:pPr>
            <a:r>
              <a:rPr sz="2200" dirty="0"/>
              <a:t>建议：首页尽量简洁、清晰， “项目名称”、“商业计划书”等放上即可， 最多加上一句话介绍。</a:t>
            </a:r>
          </a:p>
        </p:txBody>
      </p:sp>
    </p:spTree>
    <p:extLst>
      <p:ext uri="{BB962C8B-B14F-4D97-AF65-F5344CB8AC3E}">
        <p14:creationId xmlns:p14="http://schemas.microsoft.com/office/powerpoint/2010/main" val="565581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5" name="Shape 6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8796" name="Shape 67"/>
          <p:cNvSpPr>
            <a:spLocks noGrp="1"/>
          </p:cNvSpPr>
          <p:nvPr>
            <p:ph type="body" sz="quarter" idx="1"/>
          </p:nvPr>
        </p:nvSpPr>
        <p:spPr>
          <a:prstGeom prst="rect">
            <a:avLst/>
          </a:prstGeom>
        </p:spPr>
        <p:txBody>
          <a:bodyPr/>
          <a:lstStyle/>
          <a:p>
            <a:pPr lvl="0">
              <a:lnSpc>
                <a:spcPct val="118000"/>
              </a:lnSpc>
              <a:defRPr sz="1800"/>
            </a:pPr>
            <a:r>
              <a:rPr sz="2200" dirty="0"/>
              <a:t>提示：讲清楚：1.一个有调性的项目名称；2.一个简单好看的logo；3.一句能说清楚的自我定位；</a:t>
            </a:r>
          </a:p>
          <a:p>
            <a:pPr lvl="0">
              <a:lnSpc>
                <a:spcPct val="118000"/>
              </a:lnSpc>
              <a:defRPr sz="1800"/>
            </a:pPr>
            <a:r>
              <a:rPr sz="2200" dirty="0"/>
              <a:t>建议：首页尽量简洁、清晰， “项目名称”、“商业计划书”等放上即可， 最多加上一句话介绍。</a:t>
            </a:r>
          </a:p>
        </p:txBody>
      </p:sp>
    </p:spTree>
    <p:extLst>
      <p:ext uri="{BB962C8B-B14F-4D97-AF65-F5344CB8AC3E}">
        <p14:creationId xmlns:p14="http://schemas.microsoft.com/office/powerpoint/2010/main" val="1758156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5" name="Shape 6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8796" name="Shape 67"/>
          <p:cNvSpPr>
            <a:spLocks noGrp="1"/>
          </p:cNvSpPr>
          <p:nvPr>
            <p:ph type="body" sz="quarter" idx="1"/>
          </p:nvPr>
        </p:nvSpPr>
        <p:spPr>
          <a:prstGeom prst="rect">
            <a:avLst/>
          </a:prstGeom>
        </p:spPr>
        <p:txBody>
          <a:bodyPr/>
          <a:lstStyle/>
          <a:p>
            <a:pPr lvl="0">
              <a:lnSpc>
                <a:spcPct val="118000"/>
              </a:lnSpc>
              <a:defRPr sz="1800"/>
            </a:pPr>
            <a:r>
              <a:rPr sz="2200" dirty="0"/>
              <a:t>提示：讲清楚：1.一个有调性的项目名称；2.一个简单好看的logo；3.一句能说清楚的自我定位；</a:t>
            </a:r>
          </a:p>
          <a:p>
            <a:pPr lvl="0">
              <a:lnSpc>
                <a:spcPct val="118000"/>
              </a:lnSpc>
              <a:defRPr sz="1800"/>
            </a:pPr>
            <a:r>
              <a:rPr sz="2200" dirty="0"/>
              <a:t>建议：首页尽量简洁、清晰， “项目名称”、“商业计划书”等放上即可， 最多加上一句话介绍。</a:t>
            </a:r>
          </a:p>
        </p:txBody>
      </p:sp>
    </p:spTree>
    <p:extLst>
      <p:ext uri="{BB962C8B-B14F-4D97-AF65-F5344CB8AC3E}">
        <p14:creationId xmlns:p14="http://schemas.microsoft.com/office/powerpoint/2010/main" val="3759302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5" name="Shape 6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9036" name="Shape 67"/>
          <p:cNvSpPr>
            <a:spLocks noGrp="1"/>
          </p:cNvSpPr>
          <p:nvPr>
            <p:ph type="body" sz="quarter" idx="1"/>
          </p:nvPr>
        </p:nvSpPr>
        <p:spPr>
          <a:prstGeom prst="rect">
            <a:avLst/>
          </a:prstGeom>
        </p:spPr>
        <p:txBody>
          <a:bodyPr/>
          <a:lstStyle/>
          <a:p>
            <a:pPr lvl="0">
              <a:lnSpc>
                <a:spcPct val="118000"/>
              </a:lnSpc>
              <a:defRPr sz="1800"/>
            </a:pPr>
            <a:r>
              <a:rPr sz="2200" dirty="0"/>
              <a:t>提示：讲清楚：1.一个有调性的项目名称；2.一个简单好看的logo；3.一句能说清楚的自我定位；</a:t>
            </a:r>
          </a:p>
          <a:p>
            <a:pPr lvl="0">
              <a:lnSpc>
                <a:spcPct val="118000"/>
              </a:lnSpc>
              <a:defRPr sz="1800"/>
            </a:pPr>
            <a:r>
              <a:rPr sz="2200" dirty="0"/>
              <a:t>建议：首页尽量简洁、清晰， “项目名称”、“商业计划书”等放上即可， 最多加上一句话介绍。</a:t>
            </a:r>
          </a:p>
        </p:txBody>
      </p:sp>
    </p:spTree>
    <p:extLst>
      <p:ext uri="{BB962C8B-B14F-4D97-AF65-F5344CB8AC3E}">
        <p14:creationId xmlns:p14="http://schemas.microsoft.com/office/powerpoint/2010/main" val="2871664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32" name="Shape 19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9333" name="Shape 193"/>
          <p:cNvSpPr>
            <a:spLocks noGrp="1"/>
          </p:cNvSpPr>
          <p:nvPr>
            <p:ph type="body" sz="quarter" idx="1"/>
          </p:nvPr>
        </p:nvSpPr>
        <p:spPr>
          <a:prstGeom prst="rect">
            <a:avLst/>
          </a:prstGeom>
        </p:spPr>
        <p:txBody>
          <a:bodyPr/>
          <a:lstStyle/>
          <a:p>
            <a:pPr lvl="0">
              <a:lnSpc>
                <a:spcPct val="118000"/>
              </a:lnSpc>
              <a:defRPr sz="1800"/>
            </a:pPr>
            <a:r>
              <a:rPr sz="2200" dirty="0"/>
              <a:t>提示：讲清楚：1.盈利方式有哪些；2.提供具体收入的结构组成；3.重点明确，能够落地（与商业模式／运营策略能衔接起来）</a:t>
            </a:r>
          </a:p>
          <a:p>
            <a:pPr lvl="0">
              <a:lnSpc>
                <a:spcPct val="118000"/>
              </a:lnSpc>
              <a:defRPr sz="1800"/>
            </a:pPr>
            <a:r>
              <a:rPr sz="2200" dirty="0"/>
              <a:t>建议：最好有一种或者两种核心形式，一方面能够找准业务重心，另一方面是投资人能够通过盈利模式加深对项目的理解与认同，</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80" name="Shape 22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9381" name="Shape 226"/>
          <p:cNvSpPr>
            <a:spLocks noGrp="1"/>
          </p:cNvSpPr>
          <p:nvPr>
            <p:ph type="body" sz="quarter" idx="1"/>
          </p:nvPr>
        </p:nvSpPr>
        <p:spPr>
          <a:prstGeom prst="rect">
            <a:avLst/>
          </a:prstGeom>
        </p:spPr>
        <p:txBody>
          <a:bodyPr/>
          <a:lstStyle/>
          <a:p>
            <a:pPr lvl="0">
              <a:lnSpc>
                <a:spcPct val="118000"/>
              </a:lnSpc>
              <a:defRPr sz="1800"/>
            </a:pPr>
            <a:r>
              <a:rPr sz="2200" dirty="0"/>
              <a:t>提示：讲清楚：1.数据：做得怎么样？（用户／订单／财务等）；2.重点阐述如收入利润数据、用户增长数据、产品进展情况等；</a:t>
            </a:r>
          </a:p>
          <a:p>
            <a:pPr lvl="0">
              <a:lnSpc>
                <a:spcPct val="118000"/>
              </a:lnSpc>
              <a:defRPr sz="1800"/>
            </a:pPr>
            <a:r>
              <a:rPr sz="2200" dirty="0"/>
              <a:t>建议：运营数据是商业模式验证的结果，建议用漏斗模型或趋势图，配以数据方便测算；</a:t>
            </a:r>
          </a:p>
        </p:txBody>
      </p:sp>
    </p:spTree>
    <p:extLst>
      <p:ext uri="{BB962C8B-B14F-4D97-AF65-F5344CB8AC3E}">
        <p14:creationId xmlns:p14="http://schemas.microsoft.com/office/powerpoint/2010/main" val="835353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408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4820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5" name="Shape 6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9036" name="Shape 67"/>
          <p:cNvSpPr>
            <a:spLocks noGrp="1"/>
          </p:cNvSpPr>
          <p:nvPr>
            <p:ph type="body" sz="quarter" idx="1"/>
          </p:nvPr>
        </p:nvSpPr>
        <p:spPr>
          <a:prstGeom prst="rect">
            <a:avLst/>
          </a:prstGeom>
        </p:spPr>
        <p:txBody>
          <a:bodyPr/>
          <a:lstStyle/>
          <a:p>
            <a:pPr lvl="0">
              <a:lnSpc>
                <a:spcPct val="118000"/>
              </a:lnSpc>
              <a:defRPr sz="1800"/>
            </a:pPr>
            <a:r>
              <a:rPr sz="2200" dirty="0"/>
              <a:t>提示：讲清楚：1.一个有调性的项目名称；2.一个简单好看的logo；3.一句能说清楚的自我定位；</a:t>
            </a:r>
          </a:p>
          <a:p>
            <a:pPr lvl="0">
              <a:lnSpc>
                <a:spcPct val="118000"/>
              </a:lnSpc>
              <a:defRPr sz="1800"/>
            </a:pPr>
            <a:r>
              <a:rPr sz="2200" dirty="0"/>
              <a:t>建议：首页尽量简洁、清晰， “项目名称”、“商业计划书”等放上即可， 最多加上一句话介绍。</a:t>
            </a:r>
          </a:p>
        </p:txBody>
      </p:sp>
    </p:spTree>
    <p:extLst>
      <p:ext uri="{BB962C8B-B14F-4D97-AF65-F5344CB8AC3E}">
        <p14:creationId xmlns:p14="http://schemas.microsoft.com/office/powerpoint/2010/main" val="2454957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5" name="Shape 14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9116" name="Shape 148"/>
          <p:cNvSpPr>
            <a:spLocks noGrp="1"/>
          </p:cNvSpPr>
          <p:nvPr>
            <p:ph type="body" sz="quarter" idx="1"/>
          </p:nvPr>
        </p:nvSpPr>
        <p:spPr>
          <a:prstGeom prst="rect">
            <a:avLst/>
          </a:prstGeom>
        </p:spPr>
        <p:txBody>
          <a:bodyPr/>
          <a:lstStyle/>
          <a:p>
            <a:pPr lvl="0">
              <a:lnSpc>
                <a:spcPct val="118000"/>
              </a:lnSpc>
              <a:defRPr sz="1800"/>
            </a:pPr>
            <a:r>
              <a:rPr sz="2200" dirty="0"/>
              <a:t>备注：讲清楚：1.提供了什么业务／服务／产品；2.解决了什么问题？</a:t>
            </a:r>
          </a:p>
          <a:p>
            <a:pPr lvl="0">
              <a:lnSpc>
                <a:spcPct val="118000"/>
              </a:lnSpc>
              <a:defRPr sz="1800"/>
            </a:pPr>
            <a:r>
              <a:rPr sz="2200" dirty="0"/>
              <a:t>建议：切忌大段文字。这里简洁即可，因为后面还有产品和商业模式的介绍，再详细描述。</a:t>
            </a:r>
          </a:p>
        </p:txBody>
      </p:sp>
    </p:spTree>
    <p:extLst>
      <p:ext uri="{BB962C8B-B14F-4D97-AF65-F5344CB8AC3E}">
        <p14:creationId xmlns:p14="http://schemas.microsoft.com/office/powerpoint/2010/main" val="4201981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5" name="Shape 6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8796" name="Shape 67"/>
          <p:cNvSpPr>
            <a:spLocks noGrp="1"/>
          </p:cNvSpPr>
          <p:nvPr>
            <p:ph type="body" sz="quarter" idx="1"/>
          </p:nvPr>
        </p:nvSpPr>
        <p:spPr>
          <a:prstGeom prst="rect">
            <a:avLst/>
          </a:prstGeom>
        </p:spPr>
        <p:txBody>
          <a:bodyPr/>
          <a:lstStyle/>
          <a:p>
            <a:pPr lvl="0">
              <a:lnSpc>
                <a:spcPct val="118000"/>
              </a:lnSpc>
              <a:defRPr sz="1800"/>
            </a:pPr>
            <a:r>
              <a:rPr sz="2200" dirty="0"/>
              <a:t>提示：讲清楚：1.一个有调性的项目名称；2.一个简单好看的logo；3.一句能说清楚的自我定位；</a:t>
            </a:r>
          </a:p>
          <a:p>
            <a:pPr lvl="0">
              <a:lnSpc>
                <a:spcPct val="118000"/>
              </a:lnSpc>
              <a:defRPr sz="1800"/>
            </a:pPr>
            <a:r>
              <a:rPr sz="2200" dirty="0"/>
              <a:t>建议：首页尽量简洁、清晰， “项目名称”、“商业计划书”等放上即可， 最多加上一句话介绍。</a:t>
            </a:r>
          </a:p>
        </p:txBody>
      </p:sp>
    </p:spTree>
    <p:extLst>
      <p:ext uri="{BB962C8B-B14F-4D97-AF65-F5344CB8AC3E}">
        <p14:creationId xmlns:p14="http://schemas.microsoft.com/office/powerpoint/2010/main" val="2674039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5" name="Shape 6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8796" name="Shape 67"/>
          <p:cNvSpPr>
            <a:spLocks noGrp="1"/>
          </p:cNvSpPr>
          <p:nvPr>
            <p:ph type="body" sz="quarter" idx="1"/>
          </p:nvPr>
        </p:nvSpPr>
        <p:spPr>
          <a:prstGeom prst="rect">
            <a:avLst/>
          </a:prstGeom>
        </p:spPr>
        <p:txBody>
          <a:bodyPr/>
          <a:lstStyle/>
          <a:p>
            <a:pPr lvl="0">
              <a:lnSpc>
                <a:spcPct val="118000"/>
              </a:lnSpc>
              <a:defRPr sz="1800"/>
            </a:pPr>
            <a:r>
              <a:rPr sz="2200" dirty="0"/>
              <a:t>提示：讲清楚：1.一个有调性的项目名称；2.一个简单好看的logo；3.一句能说清楚的自我定位；</a:t>
            </a:r>
          </a:p>
          <a:p>
            <a:pPr lvl="0">
              <a:lnSpc>
                <a:spcPct val="118000"/>
              </a:lnSpc>
              <a:defRPr sz="1800"/>
            </a:pPr>
            <a:r>
              <a:rPr sz="2200" dirty="0"/>
              <a:t>建议：首页尽量简洁、清晰， “项目名称”、“商业计划书”等放上即可， 最多加上一句话介绍。</a:t>
            </a:r>
          </a:p>
        </p:txBody>
      </p:sp>
    </p:spTree>
    <p:extLst>
      <p:ext uri="{BB962C8B-B14F-4D97-AF65-F5344CB8AC3E}">
        <p14:creationId xmlns:p14="http://schemas.microsoft.com/office/powerpoint/2010/main" val="3365799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5" name="Shape 6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8796" name="Shape 67"/>
          <p:cNvSpPr>
            <a:spLocks noGrp="1"/>
          </p:cNvSpPr>
          <p:nvPr>
            <p:ph type="body" sz="quarter" idx="1"/>
          </p:nvPr>
        </p:nvSpPr>
        <p:spPr>
          <a:prstGeom prst="rect">
            <a:avLst/>
          </a:prstGeom>
        </p:spPr>
        <p:txBody>
          <a:bodyPr/>
          <a:lstStyle/>
          <a:p>
            <a:pPr lvl="0">
              <a:lnSpc>
                <a:spcPct val="118000"/>
              </a:lnSpc>
              <a:defRPr sz="1800"/>
            </a:pPr>
            <a:r>
              <a:rPr sz="2200" dirty="0"/>
              <a:t>提示：讲清楚：1.一个有调性的项目名称；2.一个简单好看的logo；3.一句能说清楚的自我定位；</a:t>
            </a:r>
          </a:p>
          <a:p>
            <a:pPr lvl="0">
              <a:lnSpc>
                <a:spcPct val="118000"/>
              </a:lnSpc>
              <a:defRPr sz="1800"/>
            </a:pPr>
            <a:r>
              <a:rPr sz="2200" dirty="0"/>
              <a:t>建议：首页尽量简洁、清晰， “项目名称”、“商业计划书”等放上即可， 最多加上一句话介绍。</a:t>
            </a:r>
          </a:p>
        </p:txBody>
      </p:sp>
    </p:spTree>
    <p:extLst>
      <p:ext uri="{BB962C8B-B14F-4D97-AF65-F5344CB8AC3E}">
        <p14:creationId xmlns:p14="http://schemas.microsoft.com/office/powerpoint/2010/main" val="1492191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5" name="Shape 14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9116" name="Shape 148"/>
          <p:cNvSpPr>
            <a:spLocks noGrp="1"/>
          </p:cNvSpPr>
          <p:nvPr>
            <p:ph type="body" sz="quarter" idx="1"/>
          </p:nvPr>
        </p:nvSpPr>
        <p:spPr>
          <a:prstGeom prst="rect">
            <a:avLst/>
          </a:prstGeom>
        </p:spPr>
        <p:txBody>
          <a:bodyPr/>
          <a:lstStyle/>
          <a:p>
            <a:pPr lvl="0">
              <a:lnSpc>
                <a:spcPct val="118000"/>
              </a:lnSpc>
              <a:defRPr sz="1800"/>
            </a:pPr>
            <a:r>
              <a:rPr sz="2200" dirty="0"/>
              <a:t>备注：讲清楚：1.提供了什么业务／服务／产品；2.解决了什么问题？</a:t>
            </a:r>
          </a:p>
          <a:p>
            <a:pPr lvl="0">
              <a:lnSpc>
                <a:spcPct val="118000"/>
              </a:lnSpc>
              <a:defRPr sz="1800"/>
            </a:pPr>
            <a:r>
              <a:rPr sz="2200" dirty="0"/>
              <a:t>建议：切忌大段文字。这里简洁即可，因为后面还有产品和商业模式的介绍，再详细描述。</a:t>
            </a:r>
          </a:p>
        </p:txBody>
      </p:sp>
    </p:spTree>
    <p:extLst>
      <p:ext uri="{BB962C8B-B14F-4D97-AF65-F5344CB8AC3E}">
        <p14:creationId xmlns:p14="http://schemas.microsoft.com/office/powerpoint/2010/main" val="691737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46A888-6E5D-42EF-835B-904ED0C3264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3ED41BC-C8DB-49EE-9771-C81A87C727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6F55D16-1274-4079-AC2B-71B5097E9F6C}"/>
              </a:ext>
            </a:extLst>
          </p:cNvPr>
          <p:cNvSpPr>
            <a:spLocks noGrp="1"/>
          </p:cNvSpPr>
          <p:nvPr>
            <p:ph type="dt" sz="half" idx="10"/>
          </p:nvPr>
        </p:nvSpPr>
        <p:spPr/>
        <p:txBody>
          <a:bodyPr/>
          <a:lstStyle/>
          <a:p>
            <a:fld id="{A2F1A6F8-1A94-4353-A071-FFC72E095FFD}" type="datetimeFigureOut">
              <a:rPr lang="zh-CN" altLang="en-US" smtClean="0"/>
              <a:t>2019/8/7</a:t>
            </a:fld>
            <a:endParaRPr lang="zh-CN" altLang="en-US"/>
          </a:p>
        </p:txBody>
      </p:sp>
      <p:sp>
        <p:nvSpPr>
          <p:cNvPr id="5" name="页脚占位符 4">
            <a:extLst>
              <a:ext uri="{FF2B5EF4-FFF2-40B4-BE49-F238E27FC236}">
                <a16:creationId xmlns:a16="http://schemas.microsoft.com/office/drawing/2014/main" id="{4C118A72-F4C8-4DF2-88F3-86854A3A79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EFCBE6-500C-425A-A973-7DC202CE6939}"/>
              </a:ext>
            </a:extLst>
          </p:cNvPr>
          <p:cNvSpPr>
            <a:spLocks noGrp="1"/>
          </p:cNvSpPr>
          <p:nvPr>
            <p:ph type="sldNum" sz="quarter" idx="12"/>
          </p:nvPr>
        </p:nvSpPr>
        <p:spPr/>
        <p:txBody>
          <a:body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2652115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A68C5-BADE-4114-9E14-DAEEA25D3D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41E3C01-589A-490A-97B5-B7746B3DFF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52980-B380-41EC-9D00-B101E621DE5F}"/>
              </a:ext>
            </a:extLst>
          </p:cNvPr>
          <p:cNvSpPr>
            <a:spLocks noGrp="1"/>
          </p:cNvSpPr>
          <p:nvPr>
            <p:ph type="dt" sz="half" idx="10"/>
          </p:nvPr>
        </p:nvSpPr>
        <p:spPr/>
        <p:txBody>
          <a:bodyPr/>
          <a:lstStyle/>
          <a:p>
            <a:fld id="{A2F1A6F8-1A94-4353-A071-FFC72E095FFD}" type="datetimeFigureOut">
              <a:rPr lang="zh-CN" altLang="en-US" smtClean="0"/>
              <a:t>2019/8/7</a:t>
            </a:fld>
            <a:endParaRPr lang="zh-CN" altLang="en-US"/>
          </a:p>
        </p:txBody>
      </p:sp>
      <p:sp>
        <p:nvSpPr>
          <p:cNvPr id="5" name="页脚占位符 4">
            <a:extLst>
              <a:ext uri="{FF2B5EF4-FFF2-40B4-BE49-F238E27FC236}">
                <a16:creationId xmlns:a16="http://schemas.microsoft.com/office/drawing/2014/main" id="{B3A90F4B-8EEF-46D7-AE1C-E7DAD847B9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7B38E4-5F25-4C26-82BB-A7E19F0B382A}"/>
              </a:ext>
            </a:extLst>
          </p:cNvPr>
          <p:cNvSpPr>
            <a:spLocks noGrp="1"/>
          </p:cNvSpPr>
          <p:nvPr>
            <p:ph type="sldNum" sz="quarter" idx="12"/>
          </p:nvPr>
        </p:nvSpPr>
        <p:spPr/>
        <p:txBody>
          <a:body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1182781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30D0E5-B0AC-4D30-9063-B70CCCB3E79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25DBBE2-4158-49AE-B8F5-E461068E45D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059F34-D6D0-4663-ACA5-A769B315F229}"/>
              </a:ext>
            </a:extLst>
          </p:cNvPr>
          <p:cNvSpPr>
            <a:spLocks noGrp="1"/>
          </p:cNvSpPr>
          <p:nvPr>
            <p:ph type="dt" sz="half" idx="10"/>
          </p:nvPr>
        </p:nvSpPr>
        <p:spPr/>
        <p:txBody>
          <a:bodyPr/>
          <a:lstStyle/>
          <a:p>
            <a:fld id="{A2F1A6F8-1A94-4353-A071-FFC72E095FFD}" type="datetimeFigureOut">
              <a:rPr lang="zh-CN" altLang="en-US" smtClean="0"/>
              <a:t>2019/8/7</a:t>
            </a:fld>
            <a:endParaRPr lang="zh-CN" altLang="en-US"/>
          </a:p>
        </p:txBody>
      </p:sp>
      <p:sp>
        <p:nvSpPr>
          <p:cNvPr id="5" name="页脚占位符 4">
            <a:extLst>
              <a:ext uri="{FF2B5EF4-FFF2-40B4-BE49-F238E27FC236}">
                <a16:creationId xmlns:a16="http://schemas.microsoft.com/office/drawing/2014/main" id="{1CFF3BED-B580-40A0-ACF6-123667CB40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49F423-62F4-4DD9-A570-0332F7D04247}"/>
              </a:ext>
            </a:extLst>
          </p:cNvPr>
          <p:cNvSpPr>
            <a:spLocks noGrp="1"/>
          </p:cNvSpPr>
          <p:nvPr>
            <p:ph type="sldNum" sz="quarter" idx="12"/>
          </p:nvPr>
        </p:nvSpPr>
        <p:spPr/>
        <p:txBody>
          <a:body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2571351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3711D-BFD3-4234-A352-FC987425888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F8328A4-A70E-4832-A390-1BF401A45E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121B424-9513-4B13-B913-F622C44A30D0}"/>
              </a:ext>
            </a:extLst>
          </p:cNvPr>
          <p:cNvSpPr>
            <a:spLocks noGrp="1"/>
          </p:cNvSpPr>
          <p:nvPr>
            <p:ph type="dt" sz="half" idx="10"/>
          </p:nvPr>
        </p:nvSpPr>
        <p:spPr/>
        <p:txBody>
          <a:bodyPr/>
          <a:lstStyle/>
          <a:p>
            <a:fld id="{A2F1A6F8-1A94-4353-A071-FFC72E095FFD}" type="datetimeFigureOut">
              <a:rPr lang="zh-CN" altLang="en-US" smtClean="0"/>
              <a:t>2019/8/7</a:t>
            </a:fld>
            <a:endParaRPr lang="zh-CN" altLang="en-US"/>
          </a:p>
        </p:txBody>
      </p:sp>
      <p:sp>
        <p:nvSpPr>
          <p:cNvPr id="5" name="页脚占位符 4">
            <a:extLst>
              <a:ext uri="{FF2B5EF4-FFF2-40B4-BE49-F238E27FC236}">
                <a16:creationId xmlns:a16="http://schemas.microsoft.com/office/drawing/2014/main" id="{1F600920-AC97-4AEB-8AA6-1E8D9C9D87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E28396-B4E3-4BC7-9793-DE26D2D16AE3}"/>
              </a:ext>
            </a:extLst>
          </p:cNvPr>
          <p:cNvSpPr>
            <a:spLocks noGrp="1"/>
          </p:cNvSpPr>
          <p:nvPr>
            <p:ph type="sldNum" sz="quarter" idx="12"/>
          </p:nvPr>
        </p:nvSpPr>
        <p:spPr/>
        <p:txBody>
          <a:body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2747099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271611-770C-40B7-95CE-61BEF0A100A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B3DA5D5-D051-4FD2-AB56-A0302CD298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0D31518-9D31-4094-B741-84DE6D362218}"/>
              </a:ext>
            </a:extLst>
          </p:cNvPr>
          <p:cNvSpPr>
            <a:spLocks noGrp="1"/>
          </p:cNvSpPr>
          <p:nvPr>
            <p:ph type="dt" sz="half" idx="10"/>
          </p:nvPr>
        </p:nvSpPr>
        <p:spPr/>
        <p:txBody>
          <a:bodyPr/>
          <a:lstStyle/>
          <a:p>
            <a:fld id="{A2F1A6F8-1A94-4353-A071-FFC72E095FFD}" type="datetimeFigureOut">
              <a:rPr lang="zh-CN" altLang="en-US" smtClean="0"/>
              <a:t>2019/8/7</a:t>
            </a:fld>
            <a:endParaRPr lang="zh-CN" altLang="en-US"/>
          </a:p>
        </p:txBody>
      </p:sp>
      <p:sp>
        <p:nvSpPr>
          <p:cNvPr id="5" name="页脚占位符 4">
            <a:extLst>
              <a:ext uri="{FF2B5EF4-FFF2-40B4-BE49-F238E27FC236}">
                <a16:creationId xmlns:a16="http://schemas.microsoft.com/office/drawing/2014/main" id="{40C8E3CB-C301-474D-BFD9-C5D8D883F1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822D48-4C15-4C5A-89D3-DA04C23DCD02}"/>
              </a:ext>
            </a:extLst>
          </p:cNvPr>
          <p:cNvSpPr>
            <a:spLocks noGrp="1"/>
          </p:cNvSpPr>
          <p:nvPr>
            <p:ph type="sldNum" sz="quarter" idx="12"/>
          </p:nvPr>
        </p:nvSpPr>
        <p:spPr/>
        <p:txBody>
          <a:body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826218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91F9CA-7A4A-41A2-BD8C-23991D27B0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6DB12F-06FE-4A0D-8351-98CEC9F29CE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D340FE-C38A-4EDC-970B-28A9CA40D1B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8498FC-176D-4F7D-8F24-F15D9979F320}"/>
              </a:ext>
            </a:extLst>
          </p:cNvPr>
          <p:cNvSpPr>
            <a:spLocks noGrp="1"/>
          </p:cNvSpPr>
          <p:nvPr>
            <p:ph type="dt" sz="half" idx="10"/>
          </p:nvPr>
        </p:nvSpPr>
        <p:spPr/>
        <p:txBody>
          <a:bodyPr/>
          <a:lstStyle/>
          <a:p>
            <a:fld id="{A2F1A6F8-1A94-4353-A071-FFC72E095FFD}" type="datetimeFigureOut">
              <a:rPr lang="zh-CN" altLang="en-US" smtClean="0"/>
              <a:t>2019/8/7</a:t>
            </a:fld>
            <a:endParaRPr lang="zh-CN" altLang="en-US"/>
          </a:p>
        </p:txBody>
      </p:sp>
      <p:sp>
        <p:nvSpPr>
          <p:cNvPr id="6" name="页脚占位符 5">
            <a:extLst>
              <a:ext uri="{FF2B5EF4-FFF2-40B4-BE49-F238E27FC236}">
                <a16:creationId xmlns:a16="http://schemas.microsoft.com/office/drawing/2014/main" id="{8EED338B-8890-46F5-9D79-413E8B80C1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B006A6-3801-478F-B724-502C79F9341E}"/>
              </a:ext>
            </a:extLst>
          </p:cNvPr>
          <p:cNvSpPr>
            <a:spLocks noGrp="1"/>
          </p:cNvSpPr>
          <p:nvPr>
            <p:ph type="sldNum" sz="quarter" idx="12"/>
          </p:nvPr>
        </p:nvSpPr>
        <p:spPr/>
        <p:txBody>
          <a:body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756571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88E49B-536F-4051-AF8F-44B29EE3CA4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A9DE1A-761A-4CD5-B082-B5B09C9D78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00196E-81D6-4027-A33A-5C820BDF34C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B0B445-8858-4DEF-B346-4404487E11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4C34846-FFF4-42AD-AD94-81AA965B730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2DBEE58-E343-4752-965F-8FAA9936ED7A}"/>
              </a:ext>
            </a:extLst>
          </p:cNvPr>
          <p:cNvSpPr>
            <a:spLocks noGrp="1"/>
          </p:cNvSpPr>
          <p:nvPr>
            <p:ph type="dt" sz="half" idx="10"/>
          </p:nvPr>
        </p:nvSpPr>
        <p:spPr/>
        <p:txBody>
          <a:bodyPr/>
          <a:lstStyle/>
          <a:p>
            <a:fld id="{A2F1A6F8-1A94-4353-A071-FFC72E095FFD}" type="datetimeFigureOut">
              <a:rPr lang="zh-CN" altLang="en-US" smtClean="0"/>
              <a:t>2019/8/7</a:t>
            </a:fld>
            <a:endParaRPr lang="zh-CN" altLang="en-US"/>
          </a:p>
        </p:txBody>
      </p:sp>
      <p:sp>
        <p:nvSpPr>
          <p:cNvPr id="8" name="页脚占位符 7">
            <a:extLst>
              <a:ext uri="{FF2B5EF4-FFF2-40B4-BE49-F238E27FC236}">
                <a16:creationId xmlns:a16="http://schemas.microsoft.com/office/drawing/2014/main" id="{C8BBF25B-E4E4-4ED8-9202-4817F900841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2977F78-D114-46C7-A003-521DB9D42342}"/>
              </a:ext>
            </a:extLst>
          </p:cNvPr>
          <p:cNvSpPr>
            <a:spLocks noGrp="1"/>
          </p:cNvSpPr>
          <p:nvPr>
            <p:ph type="sldNum" sz="quarter" idx="12"/>
          </p:nvPr>
        </p:nvSpPr>
        <p:spPr/>
        <p:txBody>
          <a:body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2110661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78938-7B99-4523-99AA-C10F7B00ED4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DECC38B-C86E-4C14-9365-FAA4E6CAA07C}"/>
              </a:ext>
            </a:extLst>
          </p:cNvPr>
          <p:cNvSpPr>
            <a:spLocks noGrp="1"/>
          </p:cNvSpPr>
          <p:nvPr>
            <p:ph type="dt" sz="half" idx="10"/>
          </p:nvPr>
        </p:nvSpPr>
        <p:spPr/>
        <p:txBody>
          <a:bodyPr/>
          <a:lstStyle/>
          <a:p>
            <a:fld id="{A2F1A6F8-1A94-4353-A071-FFC72E095FFD}" type="datetimeFigureOut">
              <a:rPr lang="zh-CN" altLang="en-US" smtClean="0"/>
              <a:t>2019/8/7</a:t>
            </a:fld>
            <a:endParaRPr lang="zh-CN" altLang="en-US"/>
          </a:p>
        </p:txBody>
      </p:sp>
      <p:sp>
        <p:nvSpPr>
          <p:cNvPr id="4" name="页脚占位符 3">
            <a:extLst>
              <a:ext uri="{FF2B5EF4-FFF2-40B4-BE49-F238E27FC236}">
                <a16:creationId xmlns:a16="http://schemas.microsoft.com/office/drawing/2014/main" id="{BD266BAB-FBE6-45D5-91AD-E53ADC81D1C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A91A257-098A-4A93-9581-3662ACAABE61}"/>
              </a:ext>
            </a:extLst>
          </p:cNvPr>
          <p:cNvSpPr>
            <a:spLocks noGrp="1"/>
          </p:cNvSpPr>
          <p:nvPr>
            <p:ph type="sldNum" sz="quarter" idx="12"/>
          </p:nvPr>
        </p:nvSpPr>
        <p:spPr/>
        <p:txBody>
          <a:body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82698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1127803-6C04-41CF-8B9F-0ED17EABAA9D}"/>
              </a:ext>
            </a:extLst>
          </p:cNvPr>
          <p:cNvSpPr>
            <a:spLocks noGrp="1"/>
          </p:cNvSpPr>
          <p:nvPr>
            <p:ph type="dt" sz="half" idx="10"/>
          </p:nvPr>
        </p:nvSpPr>
        <p:spPr/>
        <p:txBody>
          <a:bodyPr/>
          <a:lstStyle/>
          <a:p>
            <a:fld id="{A2F1A6F8-1A94-4353-A071-FFC72E095FFD}" type="datetimeFigureOut">
              <a:rPr lang="zh-CN" altLang="en-US" smtClean="0"/>
              <a:t>2019/8/7</a:t>
            </a:fld>
            <a:endParaRPr lang="zh-CN" altLang="en-US"/>
          </a:p>
        </p:txBody>
      </p:sp>
      <p:sp>
        <p:nvSpPr>
          <p:cNvPr id="3" name="页脚占位符 2">
            <a:extLst>
              <a:ext uri="{FF2B5EF4-FFF2-40B4-BE49-F238E27FC236}">
                <a16:creationId xmlns:a16="http://schemas.microsoft.com/office/drawing/2014/main" id="{4D9D5827-984F-4829-AB69-CF728A23B2C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CD78D0C-93B3-4E8A-8C9A-068DCD252678}"/>
              </a:ext>
            </a:extLst>
          </p:cNvPr>
          <p:cNvSpPr>
            <a:spLocks noGrp="1"/>
          </p:cNvSpPr>
          <p:nvPr>
            <p:ph type="sldNum" sz="quarter" idx="12"/>
          </p:nvPr>
        </p:nvSpPr>
        <p:spPr/>
        <p:txBody>
          <a:body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1635205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2AF58-18C1-4DC8-83C1-C547C809F9A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2A12B9F-745B-444C-BCBB-497A0C7F19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082C88-BF50-48B9-88E5-512110FCA6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AC35C63-A6AC-4586-9275-6B1CC811F1AD}"/>
              </a:ext>
            </a:extLst>
          </p:cNvPr>
          <p:cNvSpPr>
            <a:spLocks noGrp="1"/>
          </p:cNvSpPr>
          <p:nvPr>
            <p:ph type="dt" sz="half" idx="10"/>
          </p:nvPr>
        </p:nvSpPr>
        <p:spPr/>
        <p:txBody>
          <a:bodyPr/>
          <a:lstStyle/>
          <a:p>
            <a:fld id="{A2F1A6F8-1A94-4353-A071-FFC72E095FFD}" type="datetimeFigureOut">
              <a:rPr lang="zh-CN" altLang="en-US" smtClean="0"/>
              <a:t>2019/8/7</a:t>
            </a:fld>
            <a:endParaRPr lang="zh-CN" altLang="en-US"/>
          </a:p>
        </p:txBody>
      </p:sp>
      <p:sp>
        <p:nvSpPr>
          <p:cNvPr id="6" name="页脚占位符 5">
            <a:extLst>
              <a:ext uri="{FF2B5EF4-FFF2-40B4-BE49-F238E27FC236}">
                <a16:creationId xmlns:a16="http://schemas.microsoft.com/office/drawing/2014/main" id="{B514BE1F-8C90-4987-8DB2-B7DE308A4D2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AC9022-7482-4BE4-A093-DCA041571BD4}"/>
              </a:ext>
            </a:extLst>
          </p:cNvPr>
          <p:cNvSpPr>
            <a:spLocks noGrp="1"/>
          </p:cNvSpPr>
          <p:nvPr>
            <p:ph type="sldNum" sz="quarter" idx="12"/>
          </p:nvPr>
        </p:nvSpPr>
        <p:spPr/>
        <p:txBody>
          <a:body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3995174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B4B6FA-AEA8-45B1-A3F8-02C56A59AE2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A77E12-E7FA-4BCA-B56A-80A6C20C2E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1C9D333-AB0E-40B5-A088-828F080A96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58ECA1-3FDE-4187-9EE9-A50888C4A06A}"/>
              </a:ext>
            </a:extLst>
          </p:cNvPr>
          <p:cNvSpPr>
            <a:spLocks noGrp="1"/>
          </p:cNvSpPr>
          <p:nvPr>
            <p:ph type="dt" sz="half" idx="10"/>
          </p:nvPr>
        </p:nvSpPr>
        <p:spPr/>
        <p:txBody>
          <a:bodyPr/>
          <a:lstStyle/>
          <a:p>
            <a:fld id="{A2F1A6F8-1A94-4353-A071-FFC72E095FFD}" type="datetimeFigureOut">
              <a:rPr lang="zh-CN" altLang="en-US" smtClean="0"/>
              <a:t>2019/8/7</a:t>
            </a:fld>
            <a:endParaRPr lang="zh-CN" altLang="en-US"/>
          </a:p>
        </p:txBody>
      </p:sp>
      <p:sp>
        <p:nvSpPr>
          <p:cNvPr id="6" name="页脚占位符 5">
            <a:extLst>
              <a:ext uri="{FF2B5EF4-FFF2-40B4-BE49-F238E27FC236}">
                <a16:creationId xmlns:a16="http://schemas.microsoft.com/office/drawing/2014/main" id="{B6D074B5-75ED-4BCF-A118-84768D210D7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86B231F-6CFD-4C4F-8D06-34497FAFF51D}"/>
              </a:ext>
            </a:extLst>
          </p:cNvPr>
          <p:cNvSpPr>
            <a:spLocks noGrp="1"/>
          </p:cNvSpPr>
          <p:nvPr>
            <p:ph type="sldNum" sz="quarter" idx="12"/>
          </p:nvPr>
        </p:nvSpPr>
        <p:spPr/>
        <p:txBody>
          <a:body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1025210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9BA3254-0F98-44BB-A6EE-1DB0260A16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810E55E-26B7-4276-9A68-939966812B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EE8B6BD-299D-44B3-9AD7-FF4B2BAEA5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F1A6F8-1A94-4353-A071-FFC72E095FFD}" type="datetimeFigureOut">
              <a:rPr lang="zh-CN" altLang="en-US" smtClean="0"/>
              <a:t>2019/8/7</a:t>
            </a:fld>
            <a:endParaRPr lang="zh-CN" altLang="en-US"/>
          </a:p>
        </p:txBody>
      </p:sp>
      <p:sp>
        <p:nvSpPr>
          <p:cNvPr id="5" name="页脚占位符 4">
            <a:extLst>
              <a:ext uri="{FF2B5EF4-FFF2-40B4-BE49-F238E27FC236}">
                <a16:creationId xmlns:a16="http://schemas.microsoft.com/office/drawing/2014/main" id="{30FDA952-945A-4D21-956E-27A75B473C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1ED1BE9-A70B-4EDD-BBBE-FEE4BE82F4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3789395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hyperlink" Target="http://image.baidu.com/search/detail?ct=503316480&amp;z=0&amp;tn=baiduimagedetail&amp;ipn=d&amp;word=%E4%B8%AD%E5%AD%A6%E5%8D%B1%E5%BA%9F%E8%B4%AE%E5%AD%98%E5%AE%A4&amp;step_word=&amp;ie=utf-8&amp;in=&amp;cl=2&amp;lm=-1&amp;st=-1&amp;hd=&amp;latest=&amp;copyright=&amp;cs=2975351095,3570933823&amp;os=1258359562,269089231&amp;simid=0,0&amp;pn=1&amp;rn=1&amp;di=155210&amp;ln=1104&amp;fr=&amp;fmq=1563958512993_R&amp;ic=&amp;s=undefined&amp;se=&amp;sme=&amp;tab=0&amp;width=&amp;height=&amp;face=undefined&amp;is=0,0&amp;istype=2&amp;ist=&amp;jit=&amp;bdtype=0&amp;spn=0&amp;pi=0&amp;gsm=0&amp;objurl=http%3A%2F%2F5b0988e595225.cdn.sohucs.com%2Fq_70%2Cc_zoom%2Cw_640%2Fimages%2F20180923%2F6892dcd3cd9a42ddb796d4853bf60d8d.jpeg&amp;rpstart=0&amp;rpnum=0&amp;adpicid=0&amp;force=undefined" TargetMode="External"/><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14.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39.jpg"/><Relationship Id="rId7" Type="http://schemas.openxmlformats.org/officeDocument/2006/relationships/image" Target="../media/image43.em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2.emf"/><Relationship Id="rId5" Type="http://schemas.openxmlformats.org/officeDocument/2006/relationships/image" Target="../media/image41.jpeg"/><Relationship Id="rId4" Type="http://schemas.openxmlformats.org/officeDocument/2006/relationships/image" Target="../media/image40.jpeg"/></Relationships>
</file>

<file path=ppt/slides/_rels/slide15.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44.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7.jpg"/><Relationship Id="rId5" Type="http://schemas.openxmlformats.org/officeDocument/2006/relationships/image" Target="../media/image5.jpeg"/><Relationship Id="rId4" Type="http://schemas.openxmlformats.org/officeDocument/2006/relationships/image" Target="../media/image46.jpg"/></Relationships>
</file>

<file path=ppt/slides/_rels/slide16.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5.jpeg"/><Relationship Id="rId7" Type="http://schemas.openxmlformats.org/officeDocument/2006/relationships/image" Target="../media/image51.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 Id="rId9" Type="http://schemas.openxmlformats.org/officeDocument/2006/relationships/image" Target="../media/image44.jpg"/></Relationships>
</file>

<file path=ppt/slides/_rels/slide17.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53.jpg"/><Relationship Id="rId7" Type="http://schemas.openxmlformats.org/officeDocument/2006/relationships/image" Target="../media/image57.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g"/><Relationship Id="rId9" Type="http://schemas.openxmlformats.org/officeDocument/2006/relationships/image" Target="../media/image44.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4.jpg"/><Relationship Id="rId4" Type="http://schemas.openxmlformats.org/officeDocument/2006/relationships/image" Target="../media/image59.jpe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70.jpg"/><Relationship Id="rId3" Type="http://schemas.openxmlformats.org/officeDocument/2006/relationships/image" Target="../media/image1.png"/><Relationship Id="rId7"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8.jpg"/><Relationship Id="rId5" Type="http://schemas.openxmlformats.org/officeDocument/2006/relationships/image" Target="../media/image67.jpg"/><Relationship Id="rId4" Type="http://schemas.openxmlformats.org/officeDocument/2006/relationships/image" Target="../media/image66.jpg"/><Relationship Id="rId9"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1.png"/><Relationship Id="rId7"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_rels/slide7.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 Id="rId9" Type="http://schemas.openxmlformats.org/officeDocument/2006/relationships/image" Target="../media/image22.jpg"/></Relationships>
</file>

<file path=ppt/slides/_rels/slide8.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1.png"/><Relationship Id="rId7"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5" name="Shape 57"/>
          <p:cNvSpPr/>
          <p:nvPr/>
        </p:nvSpPr>
        <p:spPr>
          <a:xfrm>
            <a:off x="2551270" y="754751"/>
            <a:ext cx="5551260" cy="1754322"/>
          </a:xfrm>
          <a:prstGeom prst="rect">
            <a:avLst/>
          </a:prstGeom>
          <a:ln w="12700">
            <a:miter lim="400000"/>
          </a:ln>
        </p:spPr>
        <p:txBody>
          <a:bodyPr wrap="square" lIns="45718" tIns="45718" rIns="45718" bIns="45718">
            <a:spAutoFit/>
          </a:bodyPr>
          <a:lstStyle>
            <a:lvl1pPr algn="ctr">
              <a:defRPr sz="4000">
                <a:solidFill>
                  <a:srgbClr val="1C9BD7"/>
                </a:solidFill>
                <a:latin typeface="Songti SC Regular"/>
                <a:ea typeface="Songti SC Regular"/>
                <a:cs typeface="Songti SC Regular"/>
                <a:sym typeface="Songti SC Regular"/>
              </a:defRPr>
            </a:lvl1pPr>
          </a:lstStyle>
          <a:p>
            <a:pPr>
              <a:defRPr sz="1800">
                <a:solidFill>
                  <a:srgbClr val="000000"/>
                </a:solidFill>
              </a:defRPr>
            </a:pPr>
            <a:r>
              <a:rPr lang="en-US" altLang="zh-CN" sz="5400" dirty="0">
                <a:solidFill>
                  <a:srgbClr val="002060"/>
                </a:solidFill>
              </a:rPr>
              <a:t>Blue Angel Lab charity blockchain</a:t>
            </a:r>
          </a:p>
        </p:txBody>
      </p:sp>
      <p:sp>
        <p:nvSpPr>
          <p:cNvPr id="1048857" name="Shape 59"/>
          <p:cNvSpPr/>
          <p:nvPr/>
        </p:nvSpPr>
        <p:spPr>
          <a:xfrm>
            <a:off x="-5535632" y="-675894"/>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a:p>
        </p:txBody>
      </p:sp>
      <p:sp>
        <p:nvSpPr>
          <p:cNvPr id="1048858" name="Shape 60"/>
          <p:cNvSpPr/>
          <p:nvPr/>
        </p:nvSpPr>
        <p:spPr>
          <a:xfrm>
            <a:off x="2575023" y="609546"/>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59" name="Shape 61"/>
          <p:cNvSpPr/>
          <p:nvPr/>
        </p:nvSpPr>
        <p:spPr>
          <a:xfrm>
            <a:off x="-3612" y="2591423"/>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0" name="Shape 62"/>
          <p:cNvSpPr/>
          <p:nvPr/>
        </p:nvSpPr>
        <p:spPr>
          <a:xfrm>
            <a:off x="357058" y="4387831"/>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1" name="Shape 64"/>
          <p:cNvSpPr/>
          <p:nvPr/>
        </p:nvSpPr>
        <p:spPr>
          <a:xfrm>
            <a:off x="10323962" y="4838410"/>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2" name="Shape 65"/>
          <p:cNvSpPr/>
          <p:nvPr/>
        </p:nvSpPr>
        <p:spPr>
          <a:xfrm>
            <a:off x="1594891" y="4929656"/>
            <a:ext cx="2560394" cy="718669"/>
          </a:xfrm>
          <a:prstGeom prst="rect">
            <a:avLst/>
          </a:prstGeom>
          <a:ln w="12700">
            <a:miter lim="400000"/>
          </a:ln>
        </p:spPr>
        <p:txBody>
          <a:bodyPr wrap="square" lIns="45718" tIns="45718" rIns="45718" bIns="45718">
            <a:spAutoFit/>
          </a:bodyPr>
          <a:lstStyle/>
          <a:p>
            <a:pPr lvl="0"/>
            <a:endParaRPr sz="2000" dirty="0">
              <a:solidFill>
                <a:srgbClr val="FF0000"/>
              </a:solidFill>
              <a:latin typeface="Songti SC Regular"/>
              <a:ea typeface="Songti SC Regular"/>
              <a:cs typeface="Songti SC Regular"/>
              <a:sym typeface="Songti SC Regular"/>
            </a:endParaRPr>
          </a:p>
        </p:txBody>
      </p:sp>
      <p:pic>
        <p:nvPicPr>
          <p:cNvPr id="2097160" name="图片 10"/>
          <p:cNvPicPr>
            <a:picLocks noChangeAspect="1"/>
          </p:cNvPicPr>
          <p:nvPr/>
        </p:nvPicPr>
        <p:blipFill>
          <a:blip r:embed="rId3"/>
          <a:stretch>
            <a:fillRect/>
          </a:stretch>
        </p:blipFill>
        <p:spPr>
          <a:xfrm>
            <a:off x="723422" y="576591"/>
            <a:ext cx="1537724" cy="1395112"/>
          </a:xfrm>
          <a:prstGeom prst="rect">
            <a:avLst/>
          </a:prstGeom>
        </p:spPr>
      </p:pic>
      <p:sp>
        <p:nvSpPr>
          <p:cNvPr id="2" name="文本框 1">
            <a:extLst>
              <a:ext uri="{FF2B5EF4-FFF2-40B4-BE49-F238E27FC236}">
                <a16:creationId xmlns:a16="http://schemas.microsoft.com/office/drawing/2014/main" id="{D37B3436-ECCF-4AFF-9DC9-1B281F09E9BB}"/>
              </a:ext>
            </a:extLst>
          </p:cNvPr>
          <p:cNvSpPr txBox="1"/>
          <p:nvPr/>
        </p:nvSpPr>
        <p:spPr>
          <a:xfrm>
            <a:off x="8670145" y="3099844"/>
            <a:ext cx="3475247" cy="1892826"/>
          </a:xfrm>
          <a:prstGeom prst="rect">
            <a:avLst/>
          </a:prstGeom>
          <a:noFill/>
        </p:spPr>
        <p:txBody>
          <a:bodyPr wrap="square" rtlCol="0">
            <a:spAutoFit/>
          </a:bodyPr>
          <a:lstStyle/>
          <a:p>
            <a:r>
              <a:rPr lang="en-US" altLang="zh-CN" sz="1300" b="1" dirty="0">
                <a:solidFill>
                  <a:srgbClr val="002060"/>
                </a:solidFill>
              </a:rPr>
              <a:t>Blue Angel Lab </a:t>
            </a:r>
            <a:r>
              <a:rPr lang="zh-CN" altLang="en-US" sz="1300" b="1" dirty="0">
                <a:solidFill>
                  <a:srgbClr val="002060"/>
                </a:solidFill>
              </a:rPr>
              <a:t>慈善区块链</a:t>
            </a:r>
            <a:endParaRPr lang="en-US" altLang="zh-CN" sz="1300" b="1" dirty="0">
              <a:solidFill>
                <a:srgbClr val="002060"/>
              </a:solidFill>
            </a:endParaRPr>
          </a:p>
          <a:p>
            <a:endParaRPr lang="en-US" altLang="zh-CN" sz="1300" dirty="0">
              <a:solidFill>
                <a:srgbClr val="002060"/>
              </a:solidFill>
            </a:endParaRPr>
          </a:p>
          <a:p>
            <a:r>
              <a:rPr lang="zh-CN" altLang="en-US" sz="1300" dirty="0">
                <a:solidFill>
                  <a:srgbClr val="002060"/>
                </a:solidFill>
              </a:rPr>
              <a:t> 产品应用区块链技术运行和记录慈善项目</a:t>
            </a:r>
            <a:r>
              <a:rPr lang="en-US" altLang="zh-CN" sz="1300" dirty="0">
                <a:solidFill>
                  <a:srgbClr val="002060"/>
                </a:solidFill>
              </a:rPr>
              <a:t>,</a:t>
            </a:r>
            <a:r>
              <a:rPr lang="zh-CN" altLang="en-US" sz="1300" dirty="0">
                <a:solidFill>
                  <a:srgbClr val="002060"/>
                </a:solidFill>
              </a:rPr>
              <a:t> 可用于慈善项目实现和记录。我们可以根据客户的需求改造我们的系统，帮助公益组织定制个性化公益项目。例如，环保公益项目、教育公益项目、扶贫捐款捐款项目等公益项目。</a:t>
            </a:r>
            <a:endParaRPr lang="en-US" altLang="zh-CN" sz="1300" dirty="0">
              <a:solidFill>
                <a:srgbClr val="002060"/>
              </a:solidFill>
            </a:endParaRPr>
          </a:p>
          <a:p>
            <a:endParaRPr lang="en-US" altLang="zh-CN" sz="1300" dirty="0"/>
          </a:p>
        </p:txBody>
      </p:sp>
      <p:sp>
        <p:nvSpPr>
          <p:cNvPr id="3" name="文本框 2">
            <a:extLst>
              <a:ext uri="{FF2B5EF4-FFF2-40B4-BE49-F238E27FC236}">
                <a16:creationId xmlns:a16="http://schemas.microsoft.com/office/drawing/2014/main" id="{7CC0D767-36FB-421B-BDD9-28647D46C469}"/>
              </a:ext>
            </a:extLst>
          </p:cNvPr>
          <p:cNvSpPr txBox="1"/>
          <p:nvPr/>
        </p:nvSpPr>
        <p:spPr>
          <a:xfrm>
            <a:off x="6748271" y="51408"/>
            <a:ext cx="5910933" cy="923330"/>
          </a:xfrm>
          <a:prstGeom prst="rect">
            <a:avLst/>
          </a:prstGeom>
          <a:noFill/>
        </p:spPr>
        <p:txBody>
          <a:bodyPr wrap="square" rtlCol="0">
            <a:spAutoFit/>
          </a:bodyPr>
          <a:lstStyle/>
          <a:p>
            <a:pPr>
              <a:defRPr sz="1800">
                <a:solidFill>
                  <a:srgbClr val="000000"/>
                </a:solidFill>
              </a:defRPr>
            </a:pPr>
            <a:r>
              <a:rPr lang="en-US" altLang="zh-CN" dirty="0">
                <a:solidFill>
                  <a:srgbClr val="5089C4"/>
                </a:solidFill>
              </a:rPr>
              <a:t>---------record what account, facilitate sustainability</a:t>
            </a:r>
          </a:p>
          <a:p>
            <a:pPr>
              <a:defRPr sz="1800">
                <a:solidFill>
                  <a:srgbClr val="000000"/>
                </a:solidFill>
              </a:defRPr>
            </a:pPr>
            <a:r>
              <a:rPr lang="en-US" altLang="zh-CN" dirty="0">
                <a:solidFill>
                  <a:srgbClr val="002060"/>
                </a:solidFill>
              </a:rPr>
              <a:t>---------</a:t>
            </a:r>
            <a:r>
              <a:rPr lang="zh-CN" altLang="en-US" dirty="0">
                <a:solidFill>
                  <a:srgbClr val="002060"/>
                </a:solidFill>
              </a:rPr>
              <a:t>追踪值得被记录的，促进可持续发展</a:t>
            </a:r>
            <a:endParaRPr lang="en-US" altLang="zh-CN" dirty="0">
              <a:solidFill>
                <a:srgbClr val="002060"/>
              </a:solidFill>
            </a:endParaRPr>
          </a:p>
          <a:p>
            <a:pPr>
              <a:defRPr sz="1800">
                <a:solidFill>
                  <a:srgbClr val="000000"/>
                </a:solidFill>
              </a:defRPr>
            </a:pPr>
            <a:endParaRPr lang="en-US" altLang="zh-CN" dirty="0">
              <a:solidFill>
                <a:srgbClr val="5089C4"/>
              </a:solidFill>
            </a:endParaRPr>
          </a:p>
        </p:txBody>
      </p:sp>
      <p:sp>
        <p:nvSpPr>
          <p:cNvPr id="13" name="文本框 12">
            <a:extLst>
              <a:ext uri="{FF2B5EF4-FFF2-40B4-BE49-F238E27FC236}">
                <a16:creationId xmlns:a16="http://schemas.microsoft.com/office/drawing/2014/main" id="{A3E258CF-42D0-4521-999A-2415DD57779E}"/>
              </a:ext>
            </a:extLst>
          </p:cNvPr>
          <p:cNvSpPr txBox="1"/>
          <p:nvPr/>
        </p:nvSpPr>
        <p:spPr>
          <a:xfrm>
            <a:off x="653264" y="5378501"/>
            <a:ext cx="5043776" cy="369332"/>
          </a:xfrm>
          <a:prstGeom prst="rect">
            <a:avLst/>
          </a:prstGeom>
          <a:noFill/>
        </p:spPr>
        <p:txBody>
          <a:bodyPr wrap="square" rtlCol="0">
            <a:spAutoFit/>
          </a:bodyPr>
          <a:lstStyle/>
          <a:p>
            <a:r>
              <a:rPr lang="en-US" altLang="zh-CN" dirty="0">
                <a:solidFill>
                  <a:srgbClr val="002060"/>
                </a:solidFill>
              </a:rPr>
              <a:t>https://github.com/ejtejada/Blue-Angel-Lab</a:t>
            </a:r>
            <a:endParaRPr lang="zh-CN" altLang="en-US" dirty="0">
              <a:solidFill>
                <a:srgbClr val="002060"/>
              </a:solidFill>
            </a:endParaRPr>
          </a:p>
        </p:txBody>
      </p:sp>
      <p:sp>
        <p:nvSpPr>
          <p:cNvPr id="14" name="Shape 58">
            <a:extLst>
              <a:ext uri="{FF2B5EF4-FFF2-40B4-BE49-F238E27FC236}">
                <a16:creationId xmlns:a16="http://schemas.microsoft.com/office/drawing/2014/main" id="{4A0777D6-9D8A-40C6-81A1-454C21CA2758}"/>
              </a:ext>
            </a:extLst>
          </p:cNvPr>
          <p:cNvSpPr/>
          <p:nvPr/>
        </p:nvSpPr>
        <p:spPr>
          <a:xfrm>
            <a:off x="1258216" y="3013660"/>
            <a:ext cx="6979511" cy="2031321"/>
          </a:xfrm>
          <a:prstGeom prst="rect">
            <a:avLst/>
          </a:prstGeom>
          <a:ln w="12700">
            <a:miter lim="400000"/>
          </a:ln>
        </p:spPr>
        <p:txBody>
          <a:bodyPr wrap="square" lIns="45718" tIns="45718" rIns="45718" bIns="45718">
            <a:spAutoFit/>
          </a:bodyPr>
          <a:lstStyle>
            <a:lvl1pPr algn="ctr">
              <a:defRPr sz="2800">
                <a:solidFill>
                  <a:srgbClr val="429BD8"/>
                </a:solidFill>
                <a:latin typeface="Songti SC Regular"/>
                <a:ea typeface="Songti SC Regular"/>
                <a:cs typeface="Songti SC Regular"/>
                <a:sym typeface="Songti SC Regular"/>
              </a:defRPr>
            </a:lvl1pPr>
          </a:lstStyle>
          <a:p>
            <a:pPr algn="l">
              <a:defRPr sz="1800">
                <a:solidFill>
                  <a:srgbClr val="000000"/>
                </a:solidFill>
              </a:defRPr>
            </a:pPr>
            <a:r>
              <a:rPr lang="en-US" altLang="zh-CN" sz="1800" dirty="0">
                <a:solidFill>
                  <a:srgbClr val="002060"/>
                </a:solidFill>
              </a:rPr>
              <a:t>Blue Angel Lab </a:t>
            </a:r>
            <a:r>
              <a:rPr lang="zh-CN" altLang="en-US" sz="1800" dirty="0">
                <a:solidFill>
                  <a:srgbClr val="002060"/>
                </a:solidFill>
              </a:rPr>
              <a:t> </a:t>
            </a:r>
            <a:r>
              <a:rPr lang="en-US" altLang="zh-CN" sz="1800" dirty="0">
                <a:solidFill>
                  <a:srgbClr val="002060"/>
                </a:solidFill>
              </a:rPr>
              <a:t>blockchain charity system can be used to carry out and trace charity project, for example environment protection project  or donation. We can transform our system according to the needs of customers and help public welfare organizations customize personalized public welfare projects. For example, environmental protection public welfare projects, education public welfare projects, poverty alleviation donation projects and other public welfare projects.</a:t>
            </a:r>
          </a:p>
        </p:txBody>
      </p:sp>
    </p:spTree>
    <p:extLst>
      <p:ext uri="{BB962C8B-B14F-4D97-AF65-F5344CB8AC3E}">
        <p14:creationId xmlns:p14="http://schemas.microsoft.com/office/powerpoint/2010/main" val="127885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5" name="Shape 143"/>
          <p:cNvSpPr/>
          <p:nvPr/>
        </p:nvSpPr>
        <p:spPr>
          <a:xfrm>
            <a:off x="-66783" y="-27323"/>
            <a:ext cx="12310330" cy="1251188"/>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sp>
        <p:nvSpPr>
          <p:cNvPr id="1049096" name="Shape 144"/>
          <p:cNvSpPr/>
          <p:nvPr/>
        </p:nvSpPr>
        <p:spPr>
          <a:xfrm>
            <a:off x="583253" y="430131"/>
            <a:ext cx="9792100" cy="400105"/>
          </a:xfrm>
          <a:prstGeom prst="rect">
            <a:avLst/>
          </a:prstGeom>
          <a:ln w="12700">
            <a:miter lim="400000"/>
          </a:ln>
        </p:spPr>
        <p:txBody>
          <a:bodyPr wrap="none" lIns="45718" tIns="45718" rIns="45718" bIns="45718">
            <a:spAutoFit/>
          </a:bodyPr>
          <a:lstStyle>
            <a:lvl1pPr>
              <a:defRPr sz="3600">
                <a:solidFill>
                  <a:srgbClr val="FFFFFF"/>
                </a:solidFill>
                <a:latin typeface="Songti SC Regular"/>
                <a:ea typeface="Songti SC Regular"/>
                <a:cs typeface="Songti SC Regular"/>
                <a:sym typeface="Songti SC Regular"/>
              </a:defRPr>
            </a:lvl1pPr>
          </a:lstStyle>
          <a:p>
            <a:pPr lvl="0" algn="l">
              <a:defRPr sz="1800">
                <a:solidFill>
                  <a:srgbClr val="000000"/>
                </a:solidFill>
              </a:defRPr>
            </a:pP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去中心化可持续公益区块链 </a:t>
            </a:r>
            <a:r>
              <a:rPr lang="en-US" altLang="zh-CN"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Decentralized sustainable </a:t>
            </a:r>
            <a:r>
              <a:rPr lang="en-US" altLang="zh-CN" sz="2000" b="1" dirty="0" err="1">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charitys</a:t>
            </a:r>
            <a:r>
              <a:rPr lang="en-US" altLang="zh-CN"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 blockchain</a:t>
            </a: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         </a:t>
            </a:r>
            <a:endParaRPr sz="2000" dirty="0">
              <a:solidFill>
                <a:srgbClr val="FFFFFF"/>
              </a:solidFill>
            </a:endParaRPr>
          </a:p>
        </p:txBody>
      </p:sp>
      <p:pic>
        <p:nvPicPr>
          <p:cNvPr id="2097249" name="图片 19"/>
          <p:cNvPicPr>
            <a:picLocks noChangeAspect="1"/>
          </p:cNvPicPr>
          <p:nvPr/>
        </p:nvPicPr>
        <p:blipFill>
          <a:blip r:embed="rId3"/>
          <a:stretch>
            <a:fillRect/>
          </a:stretch>
        </p:blipFill>
        <p:spPr>
          <a:xfrm>
            <a:off x="10566948" y="135374"/>
            <a:ext cx="1486970" cy="1349065"/>
          </a:xfrm>
          <a:prstGeom prst="rect">
            <a:avLst/>
          </a:prstGeom>
        </p:spPr>
      </p:pic>
      <p:sp>
        <p:nvSpPr>
          <p:cNvPr id="1049098" name="Rectangle 24"/>
          <p:cNvSpPr>
            <a:spLocks noChangeArrowheads="1"/>
          </p:cNvSpPr>
          <p:nvPr/>
        </p:nvSpPr>
        <p:spPr bwMode="auto">
          <a:xfrm flipV="1">
            <a:off x="5488179" y="2753154"/>
            <a:ext cx="898524" cy="677108"/>
          </a:xfrm>
          <a:prstGeom prst="rect">
            <a:avLst/>
          </a:prstGeom>
          <a:noFill/>
          <a:ln>
            <a:noFill/>
          </a:ln>
          <a:effectLst/>
        </p:spPr>
        <p:txBody>
          <a:bodyPr vert="horz" wrap="square" lIns="91440" tIns="45720" rIns="91440" bIns="45720" numCol="1" anchor="ctr" anchorCtr="0" compatLnSpc="1">
            <a:spAutoFit/>
          </a:bodyPr>
          <a:lstStyle>
            <a:lvl1pPr indent="933450"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lvl="0" indent="93345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altLang="zh-CN" sz="800" b="0" i="0" u="none" strike="noStrike" cap="none" normalizeH="0" baseline="0" dirty="0">
              <a:ln>
                <a:noFill/>
              </a:ln>
              <a:solidFill>
                <a:schemeClr val="tx1"/>
              </a:solidFill>
              <a:effectLst/>
            </a:endParaRPr>
          </a:p>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1049100" name="矩形: 圆角 26"/>
          <p:cNvSpPr/>
          <p:nvPr/>
        </p:nvSpPr>
        <p:spPr>
          <a:xfrm>
            <a:off x="2588067" y="1370517"/>
            <a:ext cx="1951628" cy="3796345"/>
          </a:xfrm>
          <a:prstGeom prst="roundRect">
            <a:avLst/>
          </a:prstGeom>
          <a:solidFill>
            <a:srgbClr val="0070C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1049101" name="椭圆 27"/>
          <p:cNvSpPr/>
          <p:nvPr/>
        </p:nvSpPr>
        <p:spPr>
          <a:xfrm>
            <a:off x="3443306" y="4651011"/>
            <a:ext cx="395374" cy="445626"/>
          </a:xfrm>
          <a:prstGeom prst="ellipse">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1049104" name="文本框 35"/>
          <p:cNvSpPr txBox="1"/>
          <p:nvPr/>
        </p:nvSpPr>
        <p:spPr>
          <a:xfrm>
            <a:off x="435751" y="1154109"/>
            <a:ext cx="1861603" cy="1200325"/>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en-US" altLang="zh-CN" sz="1200" b="1" dirty="0">
                <a:solidFill>
                  <a:schemeClr val="accent2"/>
                </a:solidFill>
                <a:sym typeface="Helvetica Neue"/>
              </a:rPr>
              <a:t>Service providers (individuals and companies with DID identity) provide services and submit service results and evidence to the system for verification</a:t>
            </a:r>
            <a:endParaRPr kumimoji="0" lang="zh-CN" altLang="en-US" sz="1200" b="1" i="0" u="none" strike="noStrike" cap="none" spc="0" normalizeH="0" baseline="0" dirty="0">
              <a:ln>
                <a:noFill/>
              </a:ln>
              <a:solidFill>
                <a:schemeClr val="accent2"/>
              </a:solidFill>
              <a:effectLst/>
              <a:latin typeface="+mn-lt"/>
              <a:ea typeface="+mn-ea"/>
              <a:cs typeface="+mn-cs"/>
              <a:sym typeface="Helvetica Neue"/>
            </a:endParaRPr>
          </a:p>
        </p:txBody>
      </p:sp>
      <p:sp>
        <p:nvSpPr>
          <p:cNvPr id="1049106" name="箭头: 上 38"/>
          <p:cNvSpPr/>
          <p:nvPr/>
        </p:nvSpPr>
        <p:spPr>
          <a:xfrm rot="5400000">
            <a:off x="1662068" y="1854583"/>
            <a:ext cx="489903" cy="1180667"/>
          </a:xfrm>
          <a:prstGeom prst="upArrow">
            <a:avLst/>
          </a:prstGeom>
          <a:solidFill>
            <a:schemeClr val="accent2"/>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1049113" name="矩形 43"/>
          <p:cNvSpPr/>
          <p:nvPr/>
        </p:nvSpPr>
        <p:spPr>
          <a:xfrm>
            <a:off x="2783854" y="1612070"/>
            <a:ext cx="1617893" cy="2947445"/>
          </a:xfrm>
          <a:prstGeom prst="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eaLnBrk="0" fontAlgn="base" hangingPunct="0">
              <a:spcBef>
                <a:spcPct val="0"/>
              </a:spcBef>
              <a:spcAft>
                <a:spcPct val="0"/>
              </a:spcAft>
            </a:pPr>
            <a:r>
              <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Interface For service provider</a:t>
            </a:r>
            <a:endParaRPr lang="zh-CN" altLang="en-US" sz="4000"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37" name="Rectangle 24">
            <a:extLst>
              <a:ext uri="{FF2B5EF4-FFF2-40B4-BE49-F238E27FC236}">
                <a16:creationId xmlns:a16="http://schemas.microsoft.com/office/drawing/2014/main" id="{7E0659B9-BFC2-425E-BCF2-777125EBAC20}"/>
              </a:ext>
            </a:extLst>
          </p:cNvPr>
          <p:cNvSpPr>
            <a:spLocks noChangeArrowheads="1"/>
          </p:cNvSpPr>
          <p:nvPr/>
        </p:nvSpPr>
        <p:spPr bwMode="auto">
          <a:xfrm flipV="1">
            <a:off x="10336595" y="3007055"/>
            <a:ext cx="898524" cy="677108"/>
          </a:xfrm>
          <a:prstGeom prst="rect">
            <a:avLst/>
          </a:prstGeom>
          <a:noFill/>
          <a:ln>
            <a:noFill/>
          </a:ln>
          <a:effectLst/>
        </p:spPr>
        <p:txBody>
          <a:bodyPr vert="horz" wrap="square" lIns="91440" tIns="45720" rIns="91440" bIns="45720" numCol="1" anchor="ctr" anchorCtr="0" compatLnSpc="1">
            <a:spAutoFit/>
          </a:bodyPr>
          <a:lstStyle>
            <a:lvl1pPr indent="933450"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lvl="0" indent="93345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altLang="zh-CN" sz="800" b="0" i="0" u="none" strike="noStrike" cap="none" normalizeH="0" baseline="0" dirty="0">
              <a:ln>
                <a:noFill/>
              </a:ln>
              <a:solidFill>
                <a:schemeClr val="tx1"/>
              </a:solidFill>
              <a:effectLst/>
            </a:endParaRPr>
          </a:p>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38" name="矩形: 圆角 26">
            <a:extLst>
              <a:ext uri="{FF2B5EF4-FFF2-40B4-BE49-F238E27FC236}">
                <a16:creationId xmlns:a16="http://schemas.microsoft.com/office/drawing/2014/main" id="{3EF64197-1CE8-492D-AEE9-ED7A41883DA0}"/>
              </a:ext>
            </a:extLst>
          </p:cNvPr>
          <p:cNvSpPr/>
          <p:nvPr/>
        </p:nvSpPr>
        <p:spPr>
          <a:xfrm>
            <a:off x="5705611" y="1413399"/>
            <a:ext cx="1951628" cy="3710579"/>
          </a:xfrm>
          <a:prstGeom prst="roundRect">
            <a:avLst/>
          </a:prstGeom>
          <a:solidFill>
            <a:srgbClr val="C0000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39" name="椭圆 27">
            <a:extLst>
              <a:ext uri="{FF2B5EF4-FFF2-40B4-BE49-F238E27FC236}">
                <a16:creationId xmlns:a16="http://schemas.microsoft.com/office/drawing/2014/main" id="{37DC0EF9-99D9-450A-86D8-D6E90F7C7316}"/>
              </a:ext>
            </a:extLst>
          </p:cNvPr>
          <p:cNvSpPr/>
          <p:nvPr/>
        </p:nvSpPr>
        <p:spPr>
          <a:xfrm>
            <a:off x="6624435" y="4564787"/>
            <a:ext cx="395374" cy="445626"/>
          </a:xfrm>
          <a:prstGeom prst="ellipse">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51" name="矩形 43">
            <a:extLst>
              <a:ext uri="{FF2B5EF4-FFF2-40B4-BE49-F238E27FC236}">
                <a16:creationId xmlns:a16="http://schemas.microsoft.com/office/drawing/2014/main" id="{FCFF098F-7BA2-46CF-91A6-B02BBAFA85F3}"/>
              </a:ext>
            </a:extLst>
          </p:cNvPr>
          <p:cNvSpPr/>
          <p:nvPr/>
        </p:nvSpPr>
        <p:spPr>
          <a:xfrm>
            <a:off x="5861198" y="1537585"/>
            <a:ext cx="1617893" cy="2947445"/>
          </a:xfrm>
          <a:prstGeom prst="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eaLnBrk="0" fontAlgn="base" hangingPunct="0">
              <a:spcBef>
                <a:spcPct val="0"/>
              </a:spcBef>
              <a:spcAft>
                <a:spcPct val="0"/>
              </a:spcAft>
            </a:pPr>
            <a:r>
              <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Interface For evaluator</a:t>
            </a:r>
            <a:endParaRPr lang="zh-CN" altLang="en-US" sz="4000"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67" name="矩形: 圆角 26">
            <a:extLst>
              <a:ext uri="{FF2B5EF4-FFF2-40B4-BE49-F238E27FC236}">
                <a16:creationId xmlns:a16="http://schemas.microsoft.com/office/drawing/2014/main" id="{712EF9CB-81E3-42BF-A9A1-9AC0AE16B548}"/>
              </a:ext>
            </a:extLst>
          </p:cNvPr>
          <p:cNvSpPr/>
          <p:nvPr/>
        </p:nvSpPr>
        <p:spPr>
          <a:xfrm>
            <a:off x="9068432" y="1530827"/>
            <a:ext cx="2047351" cy="3796345"/>
          </a:xfrm>
          <a:prstGeom prst="roundRect">
            <a:avLst/>
          </a:prstGeom>
          <a:solidFill>
            <a:srgbClr val="FF99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68" name="椭圆 27">
            <a:extLst>
              <a:ext uri="{FF2B5EF4-FFF2-40B4-BE49-F238E27FC236}">
                <a16:creationId xmlns:a16="http://schemas.microsoft.com/office/drawing/2014/main" id="{E7F77D21-A722-4247-8399-5A7EFAF93C54}"/>
              </a:ext>
            </a:extLst>
          </p:cNvPr>
          <p:cNvSpPr/>
          <p:nvPr/>
        </p:nvSpPr>
        <p:spPr>
          <a:xfrm>
            <a:off x="9723023" y="4762826"/>
            <a:ext cx="395374" cy="445626"/>
          </a:xfrm>
          <a:prstGeom prst="ellipse">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76" name="矩形 43">
            <a:extLst>
              <a:ext uri="{FF2B5EF4-FFF2-40B4-BE49-F238E27FC236}">
                <a16:creationId xmlns:a16="http://schemas.microsoft.com/office/drawing/2014/main" id="{CB399346-A77F-4F8B-B68F-DFCC1748C36A}"/>
              </a:ext>
            </a:extLst>
          </p:cNvPr>
          <p:cNvSpPr/>
          <p:nvPr/>
        </p:nvSpPr>
        <p:spPr>
          <a:xfrm>
            <a:off x="9294580" y="1822233"/>
            <a:ext cx="1732415" cy="2828778"/>
          </a:xfrm>
          <a:prstGeom prst="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eaLnBrk="0" fontAlgn="base" hangingPunct="0">
              <a:spcBef>
                <a:spcPct val="0"/>
              </a:spcBef>
              <a:spcAft>
                <a:spcPct val="0"/>
              </a:spcAft>
            </a:pPr>
            <a:r>
              <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Interface For donator</a:t>
            </a:r>
            <a:endParaRPr lang="zh-CN" altLang="en-US" sz="4000"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58" name="文本框 36">
            <a:extLst>
              <a:ext uri="{FF2B5EF4-FFF2-40B4-BE49-F238E27FC236}">
                <a16:creationId xmlns:a16="http://schemas.microsoft.com/office/drawing/2014/main" id="{D37DDEF4-754B-40EE-8A43-7695BB35F4C7}"/>
              </a:ext>
            </a:extLst>
          </p:cNvPr>
          <p:cNvSpPr txBox="1"/>
          <p:nvPr/>
        </p:nvSpPr>
        <p:spPr>
          <a:xfrm>
            <a:off x="11056439" y="4074884"/>
            <a:ext cx="1159702" cy="1384990"/>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en-US" altLang="zh-CN" sz="1200" b="1" dirty="0">
                <a:solidFill>
                  <a:srgbClr val="0070C0"/>
                </a:solidFill>
                <a:sym typeface="Helvetica Neue"/>
              </a:rPr>
              <a:t>CSR Reports, Corporate and individual donors have paid for monetary donation programs</a:t>
            </a:r>
            <a:endParaRPr kumimoji="0" lang="zh-CN" altLang="en-US" sz="1200" b="1" i="0" u="none" strike="noStrike" cap="none" spc="0" normalizeH="0" baseline="0" dirty="0">
              <a:ln>
                <a:noFill/>
              </a:ln>
              <a:solidFill>
                <a:srgbClr val="0070C0"/>
              </a:solidFill>
              <a:effectLst/>
              <a:latin typeface="+mn-lt"/>
              <a:ea typeface="+mn-ea"/>
              <a:cs typeface="+mn-cs"/>
              <a:sym typeface="Helvetica Neue"/>
            </a:endParaRPr>
          </a:p>
        </p:txBody>
      </p:sp>
      <p:sp>
        <p:nvSpPr>
          <p:cNvPr id="59" name="文本框 36">
            <a:extLst>
              <a:ext uri="{FF2B5EF4-FFF2-40B4-BE49-F238E27FC236}">
                <a16:creationId xmlns:a16="http://schemas.microsoft.com/office/drawing/2014/main" id="{51575EDA-0E43-4BD1-8E7A-C76E48CC69D3}"/>
              </a:ext>
            </a:extLst>
          </p:cNvPr>
          <p:cNvSpPr txBox="1"/>
          <p:nvPr/>
        </p:nvSpPr>
        <p:spPr>
          <a:xfrm>
            <a:off x="11067283" y="1947571"/>
            <a:ext cx="997441" cy="1200325"/>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en-US" altLang="zh-CN" sz="1200" b="1" dirty="0">
                <a:solidFill>
                  <a:srgbClr val="002060"/>
                </a:solidFill>
                <a:sym typeface="Helvetica Neue"/>
              </a:rPr>
              <a:t>Corporate and individual donors have paid for monetary donation PROJECT</a:t>
            </a:r>
            <a:endParaRPr kumimoji="0" lang="zh-CN" altLang="en-US" sz="1200" b="1" i="0" u="none" strike="noStrike" cap="none" spc="0" normalizeH="0" baseline="0" dirty="0">
              <a:ln>
                <a:noFill/>
              </a:ln>
              <a:solidFill>
                <a:srgbClr val="002060"/>
              </a:solidFill>
              <a:effectLst/>
              <a:latin typeface="+mn-lt"/>
              <a:ea typeface="+mn-ea"/>
              <a:cs typeface="+mn-cs"/>
              <a:sym typeface="Helvetica Neue"/>
            </a:endParaRPr>
          </a:p>
        </p:txBody>
      </p:sp>
      <p:sp>
        <p:nvSpPr>
          <p:cNvPr id="5" name="文本框 4">
            <a:extLst>
              <a:ext uri="{FF2B5EF4-FFF2-40B4-BE49-F238E27FC236}">
                <a16:creationId xmlns:a16="http://schemas.microsoft.com/office/drawing/2014/main" id="{3F7E2DAC-50BE-4139-B37E-8A659EFBE2C4}"/>
              </a:ext>
            </a:extLst>
          </p:cNvPr>
          <p:cNvSpPr txBox="1"/>
          <p:nvPr/>
        </p:nvSpPr>
        <p:spPr>
          <a:xfrm>
            <a:off x="4565551" y="716294"/>
            <a:ext cx="1066955" cy="707882"/>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none" lIns="45718" tIns="45718" rIns="45718" bIns="45718" numCol="1" spcCol="38100" rtlCol="0" anchor="t">
            <a:spAutoFit/>
          </a:bodyPr>
          <a:lstStyle/>
          <a:p>
            <a:pPr algn="l" rtl="0" eaLnBrk="0" fontAlgn="base" hangingPunct="0">
              <a:spcBef>
                <a:spcPct val="0"/>
              </a:spcBef>
              <a:spcAft>
                <a:spcPct val="0"/>
              </a:spcAft>
            </a:pPr>
            <a:r>
              <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dAPP</a:t>
            </a:r>
            <a:r>
              <a:rPr lang="zh-CN" altLang="en-US"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平台</a:t>
            </a:r>
            <a:endParaRPr lang="zh-CN" altLang="en-US" sz="4000"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61" name="箭头: 下 39">
            <a:extLst>
              <a:ext uri="{FF2B5EF4-FFF2-40B4-BE49-F238E27FC236}">
                <a16:creationId xmlns:a16="http://schemas.microsoft.com/office/drawing/2014/main" id="{834A6689-7970-4BE3-AFA2-001E2F7E97D4}"/>
              </a:ext>
            </a:extLst>
          </p:cNvPr>
          <p:cNvSpPr/>
          <p:nvPr/>
        </p:nvSpPr>
        <p:spPr>
          <a:xfrm rot="5400000">
            <a:off x="1846906" y="2944645"/>
            <a:ext cx="341834" cy="1180667"/>
          </a:xfrm>
          <a:prstGeom prst="downArrow">
            <a:avLst/>
          </a:prstGeom>
          <a:solidFill>
            <a:srgbClr val="00206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62" name="矩形 61">
            <a:extLst>
              <a:ext uri="{FF2B5EF4-FFF2-40B4-BE49-F238E27FC236}">
                <a16:creationId xmlns:a16="http://schemas.microsoft.com/office/drawing/2014/main" id="{B9587DC3-79C8-4F99-82D5-044A1FB390CD}"/>
              </a:ext>
            </a:extLst>
          </p:cNvPr>
          <p:cNvSpPr/>
          <p:nvPr/>
        </p:nvSpPr>
        <p:spPr>
          <a:xfrm>
            <a:off x="1088312" y="2996151"/>
            <a:ext cx="1606530" cy="276999"/>
          </a:xfrm>
          <a:prstGeom prst="rect">
            <a:avLst/>
          </a:prstGeom>
        </p:spPr>
        <p:txBody>
          <a:bodyPr wrap="none">
            <a:spAutoFit/>
          </a:bodyPr>
          <a:lstStyle/>
          <a:p>
            <a:pPr lvl="0">
              <a:defRPr sz="1800">
                <a:solidFill>
                  <a:srgbClr val="000000"/>
                </a:solidFill>
              </a:defRPr>
            </a:pPr>
            <a:r>
              <a:rPr lang="en-US" altLang="zh-CN" sz="12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The service is paid</a:t>
            </a:r>
            <a:endParaRPr lang="zh-CN" altLang="en-US" sz="1200" dirty="0">
              <a:solidFill>
                <a:srgbClr val="FFFFFF"/>
              </a:solidFill>
            </a:endParaRPr>
          </a:p>
        </p:txBody>
      </p:sp>
      <p:sp>
        <p:nvSpPr>
          <p:cNvPr id="40" name="箭头: 下 39">
            <a:extLst>
              <a:ext uri="{FF2B5EF4-FFF2-40B4-BE49-F238E27FC236}">
                <a16:creationId xmlns:a16="http://schemas.microsoft.com/office/drawing/2014/main" id="{BFC66BAA-BD32-43AD-B3E1-C21F654D885A}"/>
              </a:ext>
            </a:extLst>
          </p:cNvPr>
          <p:cNvSpPr/>
          <p:nvPr/>
        </p:nvSpPr>
        <p:spPr>
          <a:xfrm rot="5400000">
            <a:off x="11064201" y="2806103"/>
            <a:ext cx="341834" cy="1180667"/>
          </a:xfrm>
          <a:prstGeom prst="downArrow">
            <a:avLst/>
          </a:prstGeom>
          <a:solidFill>
            <a:srgbClr val="00206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42" name="箭头: 下 41">
            <a:extLst>
              <a:ext uri="{FF2B5EF4-FFF2-40B4-BE49-F238E27FC236}">
                <a16:creationId xmlns:a16="http://schemas.microsoft.com/office/drawing/2014/main" id="{EC7B476D-59E9-4022-9593-133350C216C1}"/>
              </a:ext>
            </a:extLst>
          </p:cNvPr>
          <p:cNvSpPr/>
          <p:nvPr/>
        </p:nvSpPr>
        <p:spPr>
          <a:xfrm rot="5400000">
            <a:off x="5084038" y="2908690"/>
            <a:ext cx="341834" cy="1180667"/>
          </a:xfrm>
          <a:prstGeom prst="downArrow">
            <a:avLst/>
          </a:prstGeom>
          <a:solidFill>
            <a:srgbClr val="00206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35" name="箭头: 上 38">
            <a:extLst>
              <a:ext uri="{FF2B5EF4-FFF2-40B4-BE49-F238E27FC236}">
                <a16:creationId xmlns:a16="http://schemas.microsoft.com/office/drawing/2014/main" id="{DC21BF43-194E-43ED-90BD-BF38E3CBDA3E}"/>
              </a:ext>
            </a:extLst>
          </p:cNvPr>
          <p:cNvSpPr/>
          <p:nvPr/>
        </p:nvSpPr>
        <p:spPr>
          <a:xfrm rot="5400000">
            <a:off x="4939919" y="1776925"/>
            <a:ext cx="489903" cy="1180667"/>
          </a:xfrm>
          <a:prstGeom prst="upArrow">
            <a:avLst/>
          </a:prstGeom>
          <a:solidFill>
            <a:schemeClr val="accent2"/>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2" name="文本框 1">
            <a:extLst>
              <a:ext uri="{FF2B5EF4-FFF2-40B4-BE49-F238E27FC236}">
                <a16:creationId xmlns:a16="http://schemas.microsoft.com/office/drawing/2014/main" id="{BBD1E524-90E1-48B8-97A4-038D6DB895DC}"/>
              </a:ext>
            </a:extLst>
          </p:cNvPr>
          <p:cNvSpPr txBox="1"/>
          <p:nvPr/>
        </p:nvSpPr>
        <p:spPr>
          <a:xfrm>
            <a:off x="4540214" y="1287690"/>
            <a:ext cx="1430770" cy="769441"/>
          </a:xfrm>
          <a:prstGeom prst="rect">
            <a:avLst/>
          </a:prstGeom>
          <a:noFill/>
        </p:spPr>
        <p:txBody>
          <a:bodyPr wrap="square" rtlCol="0">
            <a:spAutoFit/>
          </a:bodyPr>
          <a:lstStyle/>
          <a:p>
            <a:r>
              <a:rPr lang="en-US" altLang="zh-CN" sz="1100" b="1" dirty="0">
                <a:solidFill>
                  <a:schemeClr val="accent2"/>
                </a:solidFill>
                <a:sym typeface="Helvetica Neue"/>
              </a:rPr>
              <a:t>Service results and evidence handed over Checked by the evaluator</a:t>
            </a:r>
            <a:endParaRPr lang="zh-CN" altLang="en-US" sz="1100" dirty="0"/>
          </a:p>
        </p:txBody>
      </p:sp>
      <p:sp>
        <p:nvSpPr>
          <p:cNvPr id="43" name="箭头: 上 38">
            <a:extLst>
              <a:ext uri="{FF2B5EF4-FFF2-40B4-BE49-F238E27FC236}">
                <a16:creationId xmlns:a16="http://schemas.microsoft.com/office/drawing/2014/main" id="{DAA1FF82-8BF3-45BA-AAB9-529C64FECB2B}"/>
              </a:ext>
            </a:extLst>
          </p:cNvPr>
          <p:cNvSpPr/>
          <p:nvPr/>
        </p:nvSpPr>
        <p:spPr>
          <a:xfrm rot="5400000">
            <a:off x="8083907" y="1674965"/>
            <a:ext cx="489903" cy="1180667"/>
          </a:xfrm>
          <a:prstGeom prst="upArrow">
            <a:avLst/>
          </a:prstGeom>
          <a:solidFill>
            <a:schemeClr val="accent2"/>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44" name="箭头: 下 43">
            <a:extLst>
              <a:ext uri="{FF2B5EF4-FFF2-40B4-BE49-F238E27FC236}">
                <a16:creationId xmlns:a16="http://schemas.microsoft.com/office/drawing/2014/main" id="{45D232FB-9508-4477-9124-04052521360B}"/>
              </a:ext>
            </a:extLst>
          </p:cNvPr>
          <p:cNvSpPr/>
          <p:nvPr/>
        </p:nvSpPr>
        <p:spPr>
          <a:xfrm rot="5400000">
            <a:off x="7848376" y="2879423"/>
            <a:ext cx="341834" cy="1180667"/>
          </a:xfrm>
          <a:prstGeom prst="downArrow">
            <a:avLst/>
          </a:prstGeom>
          <a:solidFill>
            <a:srgbClr val="00206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45" name="文本框 44">
            <a:extLst>
              <a:ext uri="{FF2B5EF4-FFF2-40B4-BE49-F238E27FC236}">
                <a16:creationId xmlns:a16="http://schemas.microsoft.com/office/drawing/2014/main" id="{95AC021C-E452-4ADA-BD43-06808CB10637}"/>
              </a:ext>
            </a:extLst>
          </p:cNvPr>
          <p:cNvSpPr txBox="1"/>
          <p:nvPr/>
        </p:nvSpPr>
        <p:spPr>
          <a:xfrm>
            <a:off x="7750200" y="1474355"/>
            <a:ext cx="1232866" cy="600164"/>
          </a:xfrm>
          <a:prstGeom prst="rect">
            <a:avLst/>
          </a:prstGeom>
          <a:noFill/>
        </p:spPr>
        <p:txBody>
          <a:bodyPr wrap="square" rtlCol="0">
            <a:spAutoFit/>
          </a:bodyPr>
          <a:lstStyle/>
          <a:p>
            <a:r>
              <a:rPr lang="en-US" altLang="zh-CN" sz="1100" b="1" dirty="0">
                <a:solidFill>
                  <a:srgbClr val="002060"/>
                </a:solidFill>
                <a:sym typeface="Helvetica Neue"/>
              </a:rPr>
              <a:t>The result of evaluation is qualified</a:t>
            </a:r>
            <a:endParaRPr lang="zh-CN" altLang="en-US" sz="1100" dirty="0">
              <a:solidFill>
                <a:srgbClr val="002060"/>
              </a:solidFill>
            </a:endParaRPr>
          </a:p>
        </p:txBody>
      </p:sp>
      <p:sp>
        <p:nvSpPr>
          <p:cNvPr id="46" name="文本框 36">
            <a:extLst>
              <a:ext uri="{FF2B5EF4-FFF2-40B4-BE49-F238E27FC236}">
                <a16:creationId xmlns:a16="http://schemas.microsoft.com/office/drawing/2014/main" id="{C868D820-3C74-4D5B-B3F8-6A00FBB692AE}"/>
              </a:ext>
            </a:extLst>
          </p:cNvPr>
          <p:cNvSpPr txBox="1"/>
          <p:nvPr/>
        </p:nvSpPr>
        <p:spPr>
          <a:xfrm>
            <a:off x="7705683" y="2422474"/>
            <a:ext cx="653270" cy="646327"/>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en-US" altLang="zh-CN" sz="1200" b="1" dirty="0">
                <a:solidFill>
                  <a:srgbClr val="002060"/>
                </a:solidFill>
                <a:sym typeface="Helvetica Neue"/>
              </a:rPr>
              <a:t>Pay service charge</a:t>
            </a:r>
            <a:endParaRPr kumimoji="0" lang="zh-CN" altLang="en-US" sz="1200" b="1" i="0" u="none" strike="noStrike" cap="none" spc="0" normalizeH="0" baseline="0" dirty="0">
              <a:ln>
                <a:noFill/>
              </a:ln>
              <a:solidFill>
                <a:srgbClr val="002060"/>
              </a:solidFill>
              <a:effectLst/>
              <a:latin typeface="+mn-lt"/>
              <a:ea typeface="+mn-ea"/>
              <a:cs typeface="+mn-cs"/>
              <a:sym typeface="Helvetica Neue"/>
            </a:endParaRPr>
          </a:p>
        </p:txBody>
      </p:sp>
      <p:cxnSp>
        <p:nvCxnSpPr>
          <p:cNvPr id="7" name="直接箭头连接符 6">
            <a:extLst>
              <a:ext uri="{FF2B5EF4-FFF2-40B4-BE49-F238E27FC236}">
                <a16:creationId xmlns:a16="http://schemas.microsoft.com/office/drawing/2014/main" id="{DAC4D754-0F17-4070-BCEE-B68577FB0E5A}"/>
              </a:ext>
            </a:extLst>
          </p:cNvPr>
          <p:cNvCxnSpPr>
            <a:cxnSpLocks/>
          </p:cNvCxnSpPr>
          <p:nvPr/>
        </p:nvCxnSpPr>
        <p:spPr>
          <a:xfrm>
            <a:off x="8472027" y="2367258"/>
            <a:ext cx="26560" cy="1064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箭头: 上 38">
            <a:extLst>
              <a:ext uri="{FF2B5EF4-FFF2-40B4-BE49-F238E27FC236}">
                <a16:creationId xmlns:a16="http://schemas.microsoft.com/office/drawing/2014/main" id="{231E4301-1795-47BE-B03F-2D429F84C6C2}"/>
              </a:ext>
            </a:extLst>
          </p:cNvPr>
          <p:cNvSpPr/>
          <p:nvPr/>
        </p:nvSpPr>
        <p:spPr>
          <a:xfrm rot="5400000">
            <a:off x="8527992" y="4250589"/>
            <a:ext cx="489903" cy="490770"/>
          </a:xfrm>
          <a:prstGeom prst="upArrow">
            <a:avLst/>
          </a:prstGeom>
          <a:solidFill>
            <a:srgbClr val="FF000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FF0000"/>
              </a:solidFill>
              <a:effectLst/>
              <a:latin typeface="+mn-lt"/>
              <a:ea typeface="+mn-ea"/>
              <a:cs typeface="+mn-cs"/>
              <a:sym typeface="Helvetica Neue"/>
            </a:endParaRPr>
          </a:p>
        </p:txBody>
      </p:sp>
      <p:cxnSp>
        <p:nvCxnSpPr>
          <p:cNvPr id="9" name="直接箭头连接符 8">
            <a:extLst>
              <a:ext uri="{FF2B5EF4-FFF2-40B4-BE49-F238E27FC236}">
                <a16:creationId xmlns:a16="http://schemas.microsoft.com/office/drawing/2014/main" id="{693430F8-7525-4B13-AE62-94D96B826F7B}"/>
              </a:ext>
            </a:extLst>
          </p:cNvPr>
          <p:cNvCxnSpPr>
            <a:cxnSpLocks/>
          </p:cNvCxnSpPr>
          <p:nvPr/>
        </p:nvCxnSpPr>
        <p:spPr>
          <a:xfrm>
            <a:off x="8801278" y="2413755"/>
            <a:ext cx="9985" cy="186370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50" name="文本框 36">
            <a:extLst>
              <a:ext uri="{FF2B5EF4-FFF2-40B4-BE49-F238E27FC236}">
                <a16:creationId xmlns:a16="http://schemas.microsoft.com/office/drawing/2014/main" id="{61768126-6B4F-4CBD-BE6D-46D38469F8D9}"/>
              </a:ext>
            </a:extLst>
          </p:cNvPr>
          <p:cNvSpPr txBox="1"/>
          <p:nvPr/>
        </p:nvSpPr>
        <p:spPr>
          <a:xfrm>
            <a:off x="8080779" y="4651011"/>
            <a:ext cx="1613850" cy="276995"/>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en-US" altLang="zh-CN" sz="1200" b="1" dirty="0">
                <a:solidFill>
                  <a:srgbClr val="FF0000"/>
                </a:solidFill>
                <a:sym typeface="Helvetica Neue"/>
              </a:rPr>
              <a:t>Not payable</a:t>
            </a:r>
            <a:endParaRPr kumimoji="0" lang="zh-CN" altLang="en-US" sz="1200" b="1" i="0" u="none" strike="noStrike" cap="none" spc="0" normalizeH="0" baseline="0" dirty="0">
              <a:ln>
                <a:noFill/>
              </a:ln>
              <a:solidFill>
                <a:srgbClr val="FF0000"/>
              </a:solidFill>
              <a:effectLst/>
              <a:sym typeface="Helvetica Neue"/>
            </a:endParaRPr>
          </a:p>
        </p:txBody>
      </p:sp>
      <p:sp>
        <p:nvSpPr>
          <p:cNvPr id="52" name="文本框 36">
            <a:extLst>
              <a:ext uri="{FF2B5EF4-FFF2-40B4-BE49-F238E27FC236}">
                <a16:creationId xmlns:a16="http://schemas.microsoft.com/office/drawing/2014/main" id="{89037641-70B7-4C03-9C6D-1F565E30B502}"/>
              </a:ext>
            </a:extLst>
          </p:cNvPr>
          <p:cNvSpPr txBox="1"/>
          <p:nvPr/>
        </p:nvSpPr>
        <p:spPr>
          <a:xfrm>
            <a:off x="4624636" y="2795973"/>
            <a:ext cx="1075638" cy="461661"/>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en-US" altLang="zh-CN" sz="1200" b="1" dirty="0">
                <a:solidFill>
                  <a:srgbClr val="002060"/>
                </a:solidFill>
                <a:sym typeface="Helvetica Neue"/>
              </a:rPr>
              <a:t>The system pay service fee</a:t>
            </a:r>
            <a:endParaRPr kumimoji="0" lang="zh-CN" altLang="en-US" sz="1200" b="1" i="0" u="none" strike="noStrike" cap="none" spc="0" normalizeH="0" baseline="0" dirty="0">
              <a:ln>
                <a:noFill/>
              </a:ln>
              <a:solidFill>
                <a:srgbClr val="002060"/>
              </a:solidFill>
              <a:effectLst/>
              <a:latin typeface="+mn-lt"/>
              <a:ea typeface="+mn-ea"/>
              <a:cs typeface="+mn-cs"/>
              <a:sym typeface="Helvetica Neue"/>
            </a:endParaRPr>
          </a:p>
        </p:txBody>
      </p:sp>
      <p:sp>
        <p:nvSpPr>
          <p:cNvPr id="41" name="箭头: 下 39">
            <a:extLst>
              <a:ext uri="{FF2B5EF4-FFF2-40B4-BE49-F238E27FC236}">
                <a16:creationId xmlns:a16="http://schemas.microsoft.com/office/drawing/2014/main" id="{643BDFD6-0C57-476A-9C68-FEC2727110DA}"/>
              </a:ext>
            </a:extLst>
          </p:cNvPr>
          <p:cNvSpPr/>
          <p:nvPr/>
        </p:nvSpPr>
        <p:spPr>
          <a:xfrm rot="16200000">
            <a:off x="11069068" y="3321138"/>
            <a:ext cx="341834" cy="1180667"/>
          </a:xfrm>
          <a:prstGeom prst="downArrow">
            <a:avLst/>
          </a:prstGeom>
          <a:solidFill>
            <a:srgbClr val="0070C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49" name="椭圆 27">
            <a:extLst>
              <a:ext uri="{FF2B5EF4-FFF2-40B4-BE49-F238E27FC236}">
                <a16:creationId xmlns:a16="http://schemas.microsoft.com/office/drawing/2014/main" id="{C37874E7-529F-4189-9F31-4E4D0471A041}"/>
              </a:ext>
            </a:extLst>
          </p:cNvPr>
          <p:cNvSpPr/>
          <p:nvPr/>
        </p:nvSpPr>
        <p:spPr>
          <a:xfrm>
            <a:off x="8292272" y="2609858"/>
            <a:ext cx="427052" cy="519345"/>
          </a:xfrm>
          <a:prstGeom prst="ellipse">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latinLnBrk="1" hangingPunct="0"/>
            <a:r>
              <a:rPr lang="zh-CN" altLang="en-US" dirty="0">
                <a:sym typeface="Helvetica Neue"/>
              </a:rPr>
              <a:t>√</a:t>
            </a:r>
            <a:endParaRPr kumimoji="0" lang="zh-CN" altLang="en-US" sz="1800" b="0" i="0" u="none" strike="noStrike" cap="none" spc="0" normalizeH="0" baseline="0" dirty="0">
              <a:ln>
                <a:noFill/>
              </a:ln>
              <a:solidFill>
                <a:srgbClr val="000000"/>
              </a:solidFill>
              <a:effectLst/>
              <a:latin typeface="+mn-lt"/>
              <a:ea typeface="+mn-ea"/>
              <a:cs typeface="+mn-cs"/>
              <a:sym typeface="Helvetica Neue"/>
            </a:endParaRPr>
          </a:p>
        </p:txBody>
      </p:sp>
      <p:sp>
        <p:nvSpPr>
          <p:cNvPr id="53" name="文本框 52">
            <a:extLst>
              <a:ext uri="{FF2B5EF4-FFF2-40B4-BE49-F238E27FC236}">
                <a16:creationId xmlns:a16="http://schemas.microsoft.com/office/drawing/2014/main" id="{8C3E9086-C1B0-4198-8E2B-1CBCA3B3064F}"/>
              </a:ext>
            </a:extLst>
          </p:cNvPr>
          <p:cNvSpPr txBox="1"/>
          <p:nvPr/>
        </p:nvSpPr>
        <p:spPr>
          <a:xfrm>
            <a:off x="7686326" y="3801705"/>
            <a:ext cx="1232866" cy="600164"/>
          </a:xfrm>
          <a:prstGeom prst="rect">
            <a:avLst/>
          </a:prstGeom>
          <a:noFill/>
        </p:spPr>
        <p:txBody>
          <a:bodyPr wrap="square" rtlCol="0">
            <a:spAutoFit/>
          </a:bodyPr>
          <a:lstStyle/>
          <a:p>
            <a:r>
              <a:rPr lang="en-US" altLang="zh-CN" sz="1100" b="1" dirty="0">
                <a:solidFill>
                  <a:srgbClr val="FF0000"/>
                </a:solidFill>
                <a:sym typeface="Helvetica Neue"/>
              </a:rPr>
              <a:t>The result of evaluation is not qualified</a:t>
            </a:r>
            <a:endParaRPr lang="zh-CN" altLang="en-US" sz="1100" dirty="0">
              <a:solidFill>
                <a:srgbClr val="FF0000"/>
              </a:solidFill>
            </a:endParaRPr>
          </a:p>
        </p:txBody>
      </p:sp>
      <p:sp>
        <p:nvSpPr>
          <p:cNvPr id="54" name="椭圆 27">
            <a:extLst>
              <a:ext uri="{FF2B5EF4-FFF2-40B4-BE49-F238E27FC236}">
                <a16:creationId xmlns:a16="http://schemas.microsoft.com/office/drawing/2014/main" id="{FDE17619-6736-42FC-BDC2-6177DADF7B6F}"/>
              </a:ext>
            </a:extLst>
          </p:cNvPr>
          <p:cNvSpPr/>
          <p:nvPr/>
        </p:nvSpPr>
        <p:spPr>
          <a:xfrm>
            <a:off x="8620493" y="3632069"/>
            <a:ext cx="366708" cy="519345"/>
          </a:xfrm>
          <a:prstGeom prst="ellipse">
            <a:avLst/>
          </a:prstGeom>
          <a:solidFill>
            <a:srgbClr val="FFFFFF"/>
          </a:solidFill>
          <a:ln w="25400" cap="flat">
            <a:solidFill>
              <a:srgbClr val="FF0000"/>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latinLnBrk="1" hangingPunct="0"/>
            <a:r>
              <a:rPr kumimoji="0" lang="en-US" altLang="zh-CN" sz="1800" b="0" i="0" u="none" strike="noStrike" cap="none" spc="0" normalizeH="0" baseline="0" dirty="0">
                <a:ln>
                  <a:noFill/>
                </a:ln>
                <a:solidFill>
                  <a:srgbClr val="000000"/>
                </a:solidFill>
                <a:effectLst/>
                <a:latin typeface="+mn-lt"/>
                <a:ea typeface="+mn-ea"/>
                <a:cs typeface="+mn-cs"/>
                <a:sym typeface="Helvetica Neue"/>
              </a:rPr>
              <a:t>X</a:t>
            </a:r>
          </a:p>
        </p:txBody>
      </p:sp>
      <p:sp>
        <p:nvSpPr>
          <p:cNvPr id="3" name="文本框 2">
            <a:extLst>
              <a:ext uri="{FF2B5EF4-FFF2-40B4-BE49-F238E27FC236}">
                <a16:creationId xmlns:a16="http://schemas.microsoft.com/office/drawing/2014/main" id="{B4C785E7-4165-48C2-A195-4D233E34F712}"/>
              </a:ext>
            </a:extLst>
          </p:cNvPr>
          <p:cNvSpPr txBox="1"/>
          <p:nvPr/>
        </p:nvSpPr>
        <p:spPr>
          <a:xfrm>
            <a:off x="2727684" y="2322216"/>
            <a:ext cx="1797144" cy="1169551"/>
          </a:xfrm>
          <a:prstGeom prst="rect">
            <a:avLst/>
          </a:prstGeom>
          <a:noFill/>
        </p:spPr>
        <p:txBody>
          <a:bodyPr wrap="square" rtlCol="0">
            <a:spAutoFit/>
          </a:bodyPr>
          <a:lstStyle/>
          <a:p>
            <a:r>
              <a:rPr lang="en-US" altLang="zh-CN" sz="1000" b="1" dirty="0">
                <a:solidFill>
                  <a:srgbClr val="002060"/>
                </a:solidFill>
              </a:rPr>
              <a:t>Information bout who needs the donation: underfunded high school</a:t>
            </a:r>
          </a:p>
          <a:p>
            <a:endParaRPr lang="en-US" altLang="zh-CN" sz="1000" b="1" dirty="0">
              <a:solidFill>
                <a:srgbClr val="002060"/>
              </a:solidFill>
            </a:endParaRPr>
          </a:p>
          <a:p>
            <a:r>
              <a:rPr lang="en-US" altLang="zh-CN" sz="1000" b="1" dirty="0">
                <a:solidFill>
                  <a:srgbClr val="002060"/>
                </a:solidFill>
              </a:rPr>
              <a:t>the reason for applying for donation: hazardous waste treatment for 6-12 months.</a:t>
            </a:r>
            <a:endParaRPr lang="zh-CN" altLang="en-US" sz="1000" dirty="0"/>
          </a:p>
        </p:txBody>
      </p:sp>
      <p:sp>
        <p:nvSpPr>
          <p:cNvPr id="4" name="文本框 3">
            <a:extLst>
              <a:ext uri="{FF2B5EF4-FFF2-40B4-BE49-F238E27FC236}">
                <a16:creationId xmlns:a16="http://schemas.microsoft.com/office/drawing/2014/main" id="{28591233-3B59-4783-8B0A-5C3DEA549466}"/>
              </a:ext>
            </a:extLst>
          </p:cNvPr>
          <p:cNvSpPr txBox="1"/>
          <p:nvPr/>
        </p:nvSpPr>
        <p:spPr>
          <a:xfrm>
            <a:off x="5841446" y="2102134"/>
            <a:ext cx="1558069" cy="2246769"/>
          </a:xfrm>
          <a:prstGeom prst="rect">
            <a:avLst/>
          </a:prstGeom>
          <a:noFill/>
        </p:spPr>
        <p:txBody>
          <a:bodyPr wrap="square" rtlCol="0">
            <a:spAutoFit/>
          </a:bodyPr>
          <a:lstStyle/>
          <a:p>
            <a:r>
              <a:rPr lang="en-US" altLang="zh-CN" sz="1000" b="1" dirty="0"/>
              <a:t>Environment NGO</a:t>
            </a:r>
          </a:p>
          <a:p>
            <a:endParaRPr lang="en-US" altLang="zh-CN" sz="1000" b="1" dirty="0"/>
          </a:p>
          <a:p>
            <a:pPr lvl="0"/>
            <a:r>
              <a:rPr lang="en-US" altLang="zh-CN" sz="900" b="1" dirty="0">
                <a:solidFill>
                  <a:srgbClr val="002060"/>
                </a:solidFill>
              </a:rPr>
              <a:t>The evaluator will see the qualifications of the service provider, the name, address, type of hazardous waste, and the progress record of the project. evaluator should give evaluation of the service </a:t>
            </a:r>
            <a:r>
              <a:rPr lang="zh-CN" altLang="en-US" sz="900" b="1" dirty="0">
                <a:solidFill>
                  <a:srgbClr val="002060"/>
                </a:solidFill>
              </a:rPr>
              <a:t>。</a:t>
            </a:r>
            <a:endParaRPr lang="en-US" altLang="zh-CN" sz="900" b="1" dirty="0">
              <a:solidFill>
                <a:srgbClr val="002060"/>
              </a:solidFill>
            </a:endParaRPr>
          </a:p>
          <a:p>
            <a:endParaRPr lang="en-US" altLang="zh-CN" sz="900" b="1" dirty="0"/>
          </a:p>
          <a:p>
            <a:endParaRPr lang="en-US" altLang="zh-CN" sz="1000" b="1" dirty="0"/>
          </a:p>
          <a:p>
            <a:endParaRPr lang="en-US" altLang="zh-CN" sz="1000" b="1" dirty="0"/>
          </a:p>
          <a:p>
            <a:endParaRPr lang="zh-CN" altLang="en-US" sz="1000" b="1" dirty="0"/>
          </a:p>
        </p:txBody>
      </p:sp>
      <p:pic>
        <p:nvPicPr>
          <p:cNvPr id="48" name="图片 47">
            <a:extLst>
              <a:ext uri="{FF2B5EF4-FFF2-40B4-BE49-F238E27FC236}">
                <a16:creationId xmlns:a16="http://schemas.microsoft.com/office/drawing/2014/main" id="{0B193C73-17AC-489F-BB1B-0C374D64F44F}"/>
              </a:ext>
            </a:extLst>
          </p:cNvPr>
          <p:cNvPicPr>
            <a:picLocks noChangeAspect="1"/>
          </p:cNvPicPr>
          <p:nvPr/>
        </p:nvPicPr>
        <p:blipFill rotWithShape="1">
          <a:blip r:embed="rId4"/>
          <a:srcRect l="4975" r="35973" b="16776"/>
          <a:stretch/>
        </p:blipFill>
        <p:spPr>
          <a:xfrm>
            <a:off x="9312128" y="3610351"/>
            <a:ext cx="1685854" cy="1167488"/>
          </a:xfrm>
          <a:prstGeom prst="rect">
            <a:avLst/>
          </a:prstGeom>
        </p:spPr>
      </p:pic>
      <p:pic>
        <p:nvPicPr>
          <p:cNvPr id="55" name="图片 54">
            <a:extLst>
              <a:ext uri="{FF2B5EF4-FFF2-40B4-BE49-F238E27FC236}">
                <a16:creationId xmlns:a16="http://schemas.microsoft.com/office/drawing/2014/main" id="{3773F428-DA70-4E5A-8C59-F549D43C496D}"/>
              </a:ext>
            </a:extLst>
          </p:cNvPr>
          <p:cNvPicPr>
            <a:picLocks noChangeAspect="1"/>
          </p:cNvPicPr>
          <p:nvPr/>
        </p:nvPicPr>
        <p:blipFill rotWithShape="1">
          <a:blip r:embed="rId5"/>
          <a:srcRect l="52936" t="7565" r="650" b="10691"/>
          <a:stretch/>
        </p:blipFill>
        <p:spPr>
          <a:xfrm>
            <a:off x="5733405" y="4043021"/>
            <a:ext cx="1911944" cy="467251"/>
          </a:xfrm>
          <a:prstGeom prst="rect">
            <a:avLst/>
          </a:prstGeom>
        </p:spPr>
      </p:pic>
      <p:pic>
        <p:nvPicPr>
          <p:cNvPr id="6" name="图片 5">
            <a:extLst>
              <a:ext uri="{FF2B5EF4-FFF2-40B4-BE49-F238E27FC236}">
                <a16:creationId xmlns:a16="http://schemas.microsoft.com/office/drawing/2014/main" id="{D9E8090A-8B47-40F9-831D-B2A164093062}"/>
              </a:ext>
            </a:extLst>
          </p:cNvPr>
          <p:cNvPicPr>
            <a:picLocks noChangeAspect="1"/>
          </p:cNvPicPr>
          <p:nvPr/>
        </p:nvPicPr>
        <p:blipFill rotWithShape="1">
          <a:blip r:embed="rId6"/>
          <a:srcRect l="5490" t="3869" r="27747" b="40264"/>
          <a:stretch/>
        </p:blipFill>
        <p:spPr>
          <a:xfrm>
            <a:off x="2779585" y="3802265"/>
            <a:ext cx="1693342" cy="783660"/>
          </a:xfrm>
          <a:prstGeom prst="rect">
            <a:avLst/>
          </a:prstGeom>
        </p:spPr>
      </p:pic>
      <p:sp>
        <p:nvSpPr>
          <p:cNvPr id="8" name="文本框 7">
            <a:extLst>
              <a:ext uri="{FF2B5EF4-FFF2-40B4-BE49-F238E27FC236}">
                <a16:creationId xmlns:a16="http://schemas.microsoft.com/office/drawing/2014/main" id="{5A4FBE27-925A-4DA8-A604-DB377D7A3C64}"/>
              </a:ext>
            </a:extLst>
          </p:cNvPr>
          <p:cNvSpPr txBox="1"/>
          <p:nvPr/>
        </p:nvSpPr>
        <p:spPr>
          <a:xfrm>
            <a:off x="9370586" y="2543923"/>
            <a:ext cx="1519862" cy="784830"/>
          </a:xfrm>
          <a:prstGeom prst="rect">
            <a:avLst/>
          </a:prstGeom>
          <a:noFill/>
        </p:spPr>
        <p:txBody>
          <a:bodyPr wrap="square" rtlCol="0">
            <a:spAutoFit/>
          </a:bodyPr>
          <a:lstStyle/>
          <a:p>
            <a:r>
              <a:rPr lang="en-US" altLang="zh-CN" sz="900" b="1">
                <a:solidFill>
                  <a:srgbClr val="002060"/>
                </a:solidFill>
              </a:rPr>
              <a:t>donors will see the name of the institution/person who needs the donation, the reason for applying for donation</a:t>
            </a:r>
            <a:endParaRPr lang="zh-CN" altLang="en-US" sz="900" dirty="0"/>
          </a:p>
        </p:txBody>
      </p:sp>
    </p:spTree>
    <p:extLst>
      <p:ext uri="{BB962C8B-B14F-4D97-AF65-F5344CB8AC3E}">
        <p14:creationId xmlns:p14="http://schemas.microsoft.com/office/powerpoint/2010/main" val="1367342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5" name="Shape 143"/>
          <p:cNvSpPr/>
          <p:nvPr/>
        </p:nvSpPr>
        <p:spPr>
          <a:xfrm>
            <a:off x="-66783" y="-27323"/>
            <a:ext cx="12310330" cy="1251188"/>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2097249" name="图片 19"/>
          <p:cNvPicPr>
            <a:picLocks noChangeAspect="1"/>
          </p:cNvPicPr>
          <p:nvPr/>
        </p:nvPicPr>
        <p:blipFill>
          <a:blip r:embed="rId3"/>
          <a:stretch>
            <a:fillRect/>
          </a:stretch>
        </p:blipFill>
        <p:spPr>
          <a:xfrm>
            <a:off x="10566948" y="135374"/>
            <a:ext cx="1486970" cy="1349065"/>
          </a:xfrm>
          <a:prstGeom prst="rect">
            <a:avLst/>
          </a:prstGeom>
        </p:spPr>
      </p:pic>
      <p:sp>
        <p:nvSpPr>
          <p:cNvPr id="1049098" name="Rectangle 24"/>
          <p:cNvSpPr>
            <a:spLocks noChangeArrowheads="1"/>
          </p:cNvSpPr>
          <p:nvPr/>
        </p:nvSpPr>
        <p:spPr bwMode="auto">
          <a:xfrm flipV="1">
            <a:off x="5488179" y="2753154"/>
            <a:ext cx="898524" cy="677108"/>
          </a:xfrm>
          <a:prstGeom prst="rect">
            <a:avLst/>
          </a:prstGeom>
          <a:noFill/>
          <a:ln>
            <a:noFill/>
          </a:ln>
          <a:effectLst/>
        </p:spPr>
        <p:txBody>
          <a:bodyPr vert="horz" wrap="square" lIns="91440" tIns="45720" rIns="91440" bIns="45720" numCol="1" anchor="ctr" anchorCtr="0" compatLnSpc="1">
            <a:spAutoFit/>
          </a:bodyPr>
          <a:lstStyle>
            <a:lvl1pPr indent="933450"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lvl="0" indent="93345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altLang="zh-CN" sz="800" b="0" i="0" u="none" strike="noStrike" cap="none" normalizeH="0" baseline="0" dirty="0">
              <a:ln>
                <a:noFill/>
              </a:ln>
              <a:solidFill>
                <a:schemeClr val="tx1"/>
              </a:solidFill>
              <a:effectLst/>
            </a:endParaRPr>
          </a:p>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3F7E2DAC-50BE-4139-B37E-8A659EFBE2C4}"/>
              </a:ext>
            </a:extLst>
          </p:cNvPr>
          <p:cNvSpPr txBox="1"/>
          <p:nvPr/>
        </p:nvSpPr>
        <p:spPr>
          <a:xfrm>
            <a:off x="4565551" y="716294"/>
            <a:ext cx="602084" cy="707882"/>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none" lIns="45718" tIns="45718" rIns="45718" bIns="45718" numCol="1" spcCol="38100" rtlCol="0" anchor="t">
            <a:spAutoFit/>
          </a:bodyPr>
          <a:lstStyle/>
          <a:p>
            <a:pPr algn="l" rtl="0" eaLnBrk="0" fontAlgn="base" hangingPunct="0">
              <a:spcBef>
                <a:spcPct val="0"/>
              </a:spcBef>
              <a:spcAft>
                <a:spcPct val="0"/>
              </a:spcAft>
            </a:pPr>
            <a:r>
              <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dAPP</a:t>
            </a:r>
            <a:endParaRPr lang="zh-CN" altLang="en-US" sz="4000"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63" name="Shape 144">
            <a:extLst>
              <a:ext uri="{FF2B5EF4-FFF2-40B4-BE49-F238E27FC236}">
                <a16:creationId xmlns:a16="http://schemas.microsoft.com/office/drawing/2014/main" id="{383FF8A1-B557-42E0-8C6F-65E28768B8BD}"/>
              </a:ext>
            </a:extLst>
          </p:cNvPr>
          <p:cNvSpPr/>
          <p:nvPr/>
        </p:nvSpPr>
        <p:spPr>
          <a:xfrm>
            <a:off x="583253" y="430131"/>
            <a:ext cx="9792100" cy="400105"/>
          </a:xfrm>
          <a:prstGeom prst="rect">
            <a:avLst/>
          </a:prstGeom>
          <a:ln w="12700">
            <a:miter lim="400000"/>
          </a:ln>
        </p:spPr>
        <p:txBody>
          <a:bodyPr wrap="none" lIns="45718" tIns="45718" rIns="45718" bIns="45718">
            <a:spAutoFit/>
          </a:bodyPr>
          <a:lstStyle>
            <a:lvl1pPr>
              <a:defRPr sz="3600">
                <a:solidFill>
                  <a:srgbClr val="FFFFFF"/>
                </a:solidFill>
                <a:latin typeface="Songti SC Regular"/>
                <a:ea typeface="Songti SC Regular"/>
                <a:cs typeface="Songti SC Regular"/>
                <a:sym typeface="Songti SC Regular"/>
              </a:defRPr>
            </a:lvl1pPr>
          </a:lstStyle>
          <a:p>
            <a:pPr lvl="0" algn="l">
              <a:defRPr sz="1800">
                <a:solidFill>
                  <a:srgbClr val="000000"/>
                </a:solidFill>
              </a:defRPr>
            </a:pP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去中心化可持续公益区块链 </a:t>
            </a:r>
            <a:r>
              <a:rPr lang="en-US" altLang="zh-CN"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Decentralized sustainable </a:t>
            </a:r>
            <a:r>
              <a:rPr lang="en-US" altLang="zh-CN" sz="2000" b="1" dirty="0" err="1">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charitys</a:t>
            </a:r>
            <a:r>
              <a:rPr lang="en-US" altLang="zh-CN"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 blockchain</a:t>
            </a: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         </a:t>
            </a:r>
            <a:endParaRPr sz="2000" dirty="0">
              <a:solidFill>
                <a:srgbClr val="FFFFFF"/>
              </a:solidFill>
            </a:endParaRPr>
          </a:p>
        </p:txBody>
      </p:sp>
      <p:sp>
        <p:nvSpPr>
          <p:cNvPr id="2" name="文本框 1">
            <a:extLst>
              <a:ext uri="{FF2B5EF4-FFF2-40B4-BE49-F238E27FC236}">
                <a16:creationId xmlns:a16="http://schemas.microsoft.com/office/drawing/2014/main" id="{7ECFC82C-515F-47E8-8D2E-68B190578351}"/>
              </a:ext>
            </a:extLst>
          </p:cNvPr>
          <p:cNvSpPr txBox="1"/>
          <p:nvPr/>
        </p:nvSpPr>
        <p:spPr>
          <a:xfrm>
            <a:off x="202466" y="1735141"/>
            <a:ext cx="5734975" cy="3893374"/>
          </a:xfrm>
          <a:prstGeom prst="rect">
            <a:avLst/>
          </a:prstGeom>
          <a:noFill/>
        </p:spPr>
        <p:txBody>
          <a:bodyPr wrap="square" rtlCol="0">
            <a:spAutoFit/>
          </a:bodyPr>
          <a:lstStyle/>
          <a:p>
            <a:r>
              <a:rPr lang="en-US" altLang="zh-CN" sz="1300" b="1" dirty="0">
                <a:solidFill>
                  <a:srgbClr val="002060"/>
                </a:solidFill>
              </a:rPr>
              <a:t>Interface for donator of Blue Angel Lab charity blockchain </a:t>
            </a:r>
          </a:p>
          <a:p>
            <a:endParaRPr lang="en-US" altLang="zh-CN" sz="1300" b="1" dirty="0">
              <a:solidFill>
                <a:srgbClr val="002060"/>
              </a:solidFill>
            </a:endParaRPr>
          </a:p>
          <a:p>
            <a:r>
              <a:rPr lang="zh-CN" altLang="en-US" sz="1300" b="1" dirty="0">
                <a:solidFill>
                  <a:srgbClr val="002060"/>
                </a:solidFill>
              </a:rPr>
              <a:t>捐助者界面</a:t>
            </a:r>
            <a:endParaRPr lang="en-US" altLang="zh-CN" sz="1300" b="1" dirty="0">
              <a:solidFill>
                <a:srgbClr val="002060"/>
              </a:solidFill>
            </a:endParaRPr>
          </a:p>
          <a:p>
            <a:endParaRPr lang="en-US" altLang="zh-CN" sz="1300" b="1" dirty="0">
              <a:solidFill>
                <a:srgbClr val="002060"/>
              </a:solidFill>
            </a:endParaRPr>
          </a:p>
          <a:p>
            <a:endParaRPr lang="en-US" altLang="zh-CN" sz="1300" b="1" dirty="0">
              <a:solidFill>
                <a:srgbClr val="002060"/>
              </a:solidFill>
            </a:endParaRPr>
          </a:p>
          <a:p>
            <a:r>
              <a:rPr lang="en-US" altLang="zh-CN" sz="1300" b="1" dirty="0">
                <a:solidFill>
                  <a:srgbClr val="002060"/>
                </a:solidFill>
              </a:rPr>
              <a:t>In the donor interface, donors will see the name of the institution/person who needs the donation, the reason for applying for donation and other information. For example, in the school's environmental protection project of hazardous waste treatment, the name, address and type of hazardous waste of the school waiting for donation can be seen. The details of the donation include: hazardous waste storage cabinet, garbage classification course, and the cost of hazardous waste treatment for 6-12 months. Project progress report, etc. Information about the project design agency.</a:t>
            </a:r>
          </a:p>
          <a:p>
            <a:r>
              <a:rPr lang="zh-CN" altLang="en-US" sz="1300" b="1" dirty="0">
                <a:solidFill>
                  <a:srgbClr val="002060"/>
                </a:solidFill>
              </a:rPr>
              <a:t>在捐助者的界面，捐助者将看到需要捐助的机构</a:t>
            </a:r>
            <a:r>
              <a:rPr lang="en-US" altLang="zh-CN" sz="1300" b="1" dirty="0">
                <a:solidFill>
                  <a:srgbClr val="002060"/>
                </a:solidFill>
              </a:rPr>
              <a:t>/</a:t>
            </a:r>
            <a:r>
              <a:rPr lang="zh-CN" altLang="en-US" sz="1300" b="1" dirty="0">
                <a:solidFill>
                  <a:srgbClr val="002060"/>
                </a:solidFill>
              </a:rPr>
              <a:t>人的名称，申请捐助的原因等信息。例如在学校危废处理的环保项目中，可看等待捐助的学校的名称、地址、危险废物种类，捐款的明细包括：危废贮存柜，垃圾分类教程、</a:t>
            </a:r>
            <a:r>
              <a:rPr lang="en-US" altLang="zh-CN" sz="1300" b="1" dirty="0">
                <a:solidFill>
                  <a:srgbClr val="002060"/>
                </a:solidFill>
              </a:rPr>
              <a:t>6-12</a:t>
            </a:r>
            <a:r>
              <a:rPr lang="zh-CN" altLang="en-US" sz="1300" b="1" dirty="0">
                <a:solidFill>
                  <a:srgbClr val="002060"/>
                </a:solidFill>
              </a:rPr>
              <a:t>个月的危废处理费用等。项目进展的报告等信息。项目设计机构的简报等信息。</a:t>
            </a:r>
          </a:p>
        </p:txBody>
      </p:sp>
      <p:pic>
        <p:nvPicPr>
          <p:cNvPr id="8" name="图片 7">
            <a:extLst>
              <a:ext uri="{FF2B5EF4-FFF2-40B4-BE49-F238E27FC236}">
                <a16:creationId xmlns:a16="http://schemas.microsoft.com/office/drawing/2014/main" id="{464DB8C8-FE46-496D-A064-29261577E3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54643" y="5699762"/>
            <a:ext cx="1737357" cy="1158238"/>
          </a:xfrm>
          <a:prstGeom prst="rect">
            <a:avLst/>
          </a:prstGeom>
        </p:spPr>
      </p:pic>
      <p:pic>
        <p:nvPicPr>
          <p:cNvPr id="9" name="Picture 2">
            <a:hlinkClick r:id="rId5"/>
            <a:extLst>
              <a:ext uri="{FF2B5EF4-FFF2-40B4-BE49-F238E27FC236}">
                <a16:creationId xmlns:a16="http://schemas.microsoft.com/office/drawing/2014/main" id="{C51167C7-E382-4D48-9AC0-B41B56D5387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806" t="19132" r="7214" b="14720"/>
          <a:stretch/>
        </p:blipFill>
        <p:spPr bwMode="auto">
          <a:xfrm>
            <a:off x="9917981" y="1941893"/>
            <a:ext cx="2168410" cy="12511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格 2">
            <a:extLst>
              <a:ext uri="{FF2B5EF4-FFF2-40B4-BE49-F238E27FC236}">
                <a16:creationId xmlns:a16="http://schemas.microsoft.com/office/drawing/2014/main" id="{326206B2-CA82-4B3D-8E53-F091C1A25FA9}"/>
              </a:ext>
            </a:extLst>
          </p:cNvPr>
          <p:cNvGraphicFramePr>
            <a:graphicFrameLocks noGrp="1"/>
          </p:cNvGraphicFramePr>
          <p:nvPr>
            <p:extLst>
              <p:ext uri="{D42A27DB-BD31-4B8C-83A1-F6EECF244321}">
                <p14:modId xmlns:p14="http://schemas.microsoft.com/office/powerpoint/2010/main" val="2992025320"/>
              </p:ext>
            </p:extLst>
          </p:nvPr>
        </p:nvGraphicFramePr>
        <p:xfrm>
          <a:off x="6254561" y="3429000"/>
          <a:ext cx="4572000" cy="2175510"/>
        </p:xfrm>
        <a:graphic>
          <a:graphicData uri="http://schemas.openxmlformats.org/drawingml/2006/table">
            <a:tbl>
              <a:tblPr>
                <a:tableStyleId>{5C22544A-7EE6-4342-B048-85BDC9FD1C3A}</a:tableStyleId>
              </a:tblPr>
              <a:tblGrid>
                <a:gridCol w="622300">
                  <a:extLst>
                    <a:ext uri="{9D8B030D-6E8A-4147-A177-3AD203B41FA5}">
                      <a16:colId xmlns:a16="http://schemas.microsoft.com/office/drawing/2014/main" val="2303221907"/>
                    </a:ext>
                  </a:extLst>
                </a:gridCol>
                <a:gridCol w="622300">
                  <a:extLst>
                    <a:ext uri="{9D8B030D-6E8A-4147-A177-3AD203B41FA5}">
                      <a16:colId xmlns:a16="http://schemas.microsoft.com/office/drawing/2014/main" val="4038387637"/>
                    </a:ext>
                  </a:extLst>
                </a:gridCol>
                <a:gridCol w="622300">
                  <a:extLst>
                    <a:ext uri="{9D8B030D-6E8A-4147-A177-3AD203B41FA5}">
                      <a16:colId xmlns:a16="http://schemas.microsoft.com/office/drawing/2014/main" val="1147532193"/>
                    </a:ext>
                  </a:extLst>
                </a:gridCol>
                <a:gridCol w="622300">
                  <a:extLst>
                    <a:ext uri="{9D8B030D-6E8A-4147-A177-3AD203B41FA5}">
                      <a16:colId xmlns:a16="http://schemas.microsoft.com/office/drawing/2014/main" val="1595313861"/>
                    </a:ext>
                  </a:extLst>
                </a:gridCol>
                <a:gridCol w="863600">
                  <a:extLst>
                    <a:ext uri="{9D8B030D-6E8A-4147-A177-3AD203B41FA5}">
                      <a16:colId xmlns:a16="http://schemas.microsoft.com/office/drawing/2014/main" val="1509475630"/>
                    </a:ext>
                  </a:extLst>
                </a:gridCol>
                <a:gridCol w="1219200">
                  <a:extLst>
                    <a:ext uri="{9D8B030D-6E8A-4147-A177-3AD203B41FA5}">
                      <a16:colId xmlns:a16="http://schemas.microsoft.com/office/drawing/2014/main" val="1088726072"/>
                    </a:ext>
                  </a:extLst>
                </a:gridCol>
              </a:tblGrid>
              <a:tr h="342900">
                <a:tc>
                  <a:txBody>
                    <a:bodyPr/>
                    <a:lstStyle/>
                    <a:p>
                      <a:pPr algn="ctr" fontAlgn="ctr"/>
                      <a:r>
                        <a:rPr lang="zh-CN" altLang="en-US" sz="1000" u="none" strike="noStrike">
                          <a:effectLst/>
                        </a:rPr>
                        <a:t>序号</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学校名称</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危废类别</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危废柜</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垃圾分类教育</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12</a:t>
                      </a:r>
                      <a:r>
                        <a:rPr lang="zh-CN" altLang="en-US" sz="1100" u="none" strike="noStrike">
                          <a:effectLst/>
                        </a:rPr>
                        <a:t>月危废处理服务</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477431132"/>
                  </a:ext>
                </a:extLst>
              </a:tr>
              <a:tr h="203835">
                <a:tc>
                  <a:txBody>
                    <a:bodyPr/>
                    <a:lstStyle/>
                    <a:p>
                      <a:pPr algn="ctr" fontAlgn="ctr"/>
                      <a:r>
                        <a:rPr lang="en-US" altLang="zh-CN" sz="1100" u="none" strike="noStrike">
                          <a:effectLst/>
                        </a:rPr>
                        <a:t>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培进中学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5000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975460210"/>
                  </a:ext>
                </a:extLst>
              </a:tr>
              <a:tr h="0">
                <a:tc>
                  <a:txBody>
                    <a:bodyPr/>
                    <a:lstStyle/>
                    <a:p>
                      <a:pPr algn="ctr" fontAlgn="ctr"/>
                      <a:r>
                        <a:rPr lang="en-US" altLang="zh-CN" sz="1100" u="none" strike="noStrike">
                          <a:effectLst/>
                        </a:rPr>
                        <a:t>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模范中学</a:t>
                      </a:r>
                      <a:br>
                        <a:rPr lang="zh-CN" altLang="en-US" sz="1100" u="none" strike="noStrike">
                          <a:effectLst/>
                        </a:rPr>
                      </a:b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dirty="0">
                          <a:effectLst/>
                        </a:rPr>
                        <a:t>3000</a:t>
                      </a:r>
                      <a:r>
                        <a:rPr lang="zh-CN" altLang="en-US" sz="1100" u="none" strike="noStrike" dirty="0">
                          <a:effectLst/>
                        </a:rPr>
                        <a:t>元</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5000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293337796"/>
                  </a:ext>
                </a:extLst>
              </a:tr>
              <a:tr h="266700">
                <a:tc>
                  <a:txBody>
                    <a:bodyPr/>
                    <a:lstStyle/>
                    <a:p>
                      <a:pPr algn="ctr" fontAlgn="ctr"/>
                      <a:r>
                        <a:rPr lang="en-US" altLang="zh-CN" sz="1100" u="none" strike="noStrike">
                          <a:effectLst/>
                        </a:rPr>
                        <a:t>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武定中学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dirty="0">
                          <a:effectLst/>
                        </a:rPr>
                        <a:t>HW019</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5000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613607384"/>
                  </a:ext>
                </a:extLst>
              </a:tr>
              <a:tr h="203835">
                <a:tc>
                  <a:txBody>
                    <a:bodyPr/>
                    <a:lstStyle/>
                    <a:p>
                      <a:pPr algn="ctr" fontAlgn="ctr"/>
                      <a:r>
                        <a:rPr lang="en-US" altLang="zh-CN" sz="1100" u="none" strike="noStrike">
                          <a:effectLst/>
                        </a:rPr>
                        <a:t>4</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时代中学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5000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894119753"/>
                  </a:ext>
                </a:extLst>
              </a:tr>
              <a:tr h="203835">
                <a:tc>
                  <a:txBody>
                    <a:bodyPr/>
                    <a:lstStyle/>
                    <a:p>
                      <a:pPr algn="ctr" fontAlgn="ctr"/>
                      <a:r>
                        <a:rPr lang="en-US" altLang="zh-CN" sz="1100" u="none" strike="noStrike">
                          <a:effectLst/>
                        </a:rPr>
                        <a:t>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建承中学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5000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976539297"/>
                  </a:ext>
                </a:extLst>
              </a:tr>
              <a:tr h="203835">
                <a:tc>
                  <a:txBody>
                    <a:bodyPr/>
                    <a:lstStyle/>
                    <a:p>
                      <a:pPr algn="ctr" fontAlgn="ctr"/>
                      <a:r>
                        <a:rPr lang="en-US" altLang="zh-CN" sz="1100" u="none" strike="noStrike">
                          <a:effectLst/>
                        </a:rPr>
                        <a:t>6</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思源中学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5000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422185894"/>
                  </a:ext>
                </a:extLst>
              </a:tr>
              <a:tr h="203835">
                <a:tc>
                  <a:txBody>
                    <a:bodyPr/>
                    <a:lstStyle/>
                    <a:p>
                      <a:pPr algn="ctr" fontAlgn="ctr"/>
                      <a:r>
                        <a:rPr lang="en-US" altLang="zh-CN" sz="1100" u="none" strike="noStrike">
                          <a:effectLst/>
                        </a:rPr>
                        <a:t>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培明中学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5000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194745102"/>
                  </a:ext>
                </a:extLst>
              </a:tr>
              <a:tr h="203835">
                <a:tc>
                  <a:txBody>
                    <a:bodyPr/>
                    <a:lstStyle/>
                    <a:p>
                      <a:pPr algn="ctr" fontAlgn="ctr"/>
                      <a:r>
                        <a:rPr lang="en-US" altLang="zh-CN" sz="1100" u="none" strike="noStrike">
                          <a:effectLst/>
                        </a:rPr>
                        <a:t>8</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市西中学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5000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dirty="0">
                          <a:effectLst/>
                        </a:rPr>
                        <a:t>30000</a:t>
                      </a:r>
                      <a:r>
                        <a:rPr lang="zh-CN" altLang="en-US" sz="1100" u="none" strike="noStrike" dirty="0">
                          <a:effectLst/>
                        </a:rPr>
                        <a:t>元</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18145139"/>
                  </a:ext>
                </a:extLst>
              </a:tr>
            </a:tbl>
          </a:graphicData>
        </a:graphic>
      </p:graphicFrame>
    </p:spTree>
    <p:extLst>
      <p:ext uri="{BB962C8B-B14F-4D97-AF65-F5344CB8AC3E}">
        <p14:creationId xmlns:p14="http://schemas.microsoft.com/office/powerpoint/2010/main" val="1827027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5" name="Shape 143"/>
          <p:cNvSpPr/>
          <p:nvPr/>
        </p:nvSpPr>
        <p:spPr>
          <a:xfrm>
            <a:off x="-66783" y="-27323"/>
            <a:ext cx="12310330" cy="1251188"/>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2097249" name="图片 19"/>
          <p:cNvPicPr>
            <a:picLocks noChangeAspect="1"/>
          </p:cNvPicPr>
          <p:nvPr/>
        </p:nvPicPr>
        <p:blipFill>
          <a:blip r:embed="rId3"/>
          <a:stretch>
            <a:fillRect/>
          </a:stretch>
        </p:blipFill>
        <p:spPr>
          <a:xfrm>
            <a:off x="10566948" y="135374"/>
            <a:ext cx="1486970" cy="1349065"/>
          </a:xfrm>
          <a:prstGeom prst="rect">
            <a:avLst/>
          </a:prstGeom>
        </p:spPr>
      </p:pic>
      <p:sp>
        <p:nvSpPr>
          <p:cNvPr id="1049098" name="Rectangle 24"/>
          <p:cNvSpPr>
            <a:spLocks noChangeArrowheads="1"/>
          </p:cNvSpPr>
          <p:nvPr/>
        </p:nvSpPr>
        <p:spPr bwMode="auto">
          <a:xfrm flipV="1">
            <a:off x="5488179" y="2753154"/>
            <a:ext cx="898524" cy="677108"/>
          </a:xfrm>
          <a:prstGeom prst="rect">
            <a:avLst/>
          </a:prstGeom>
          <a:noFill/>
          <a:ln>
            <a:noFill/>
          </a:ln>
          <a:effectLst/>
        </p:spPr>
        <p:txBody>
          <a:bodyPr vert="horz" wrap="square" lIns="91440" tIns="45720" rIns="91440" bIns="45720" numCol="1" anchor="ctr" anchorCtr="0" compatLnSpc="1">
            <a:spAutoFit/>
          </a:bodyPr>
          <a:lstStyle>
            <a:lvl1pPr indent="933450"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lvl="0" indent="93345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altLang="zh-CN" sz="800" b="0" i="0" u="none" strike="noStrike" cap="none" normalizeH="0" baseline="0" dirty="0">
              <a:ln>
                <a:noFill/>
              </a:ln>
              <a:solidFill>
                <a:schemeClr val="tx1"/>
              </a:solidFill>
              <a:effectLst/>
            </a:endParaRPr>
          </a:p>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63" name="Shape 144">
            <a:extLst>
              <a:ext uri="{FF2B5EF4-FFF2-40B4-BE49-F238E27FC236}">
                <a16:creationId xmlns:a16="http://schemas.microsoft.com/office/drawing/2014/main" id="{383FF8A1-B557-42E0-8C6F-65E28768B8BD}"/>
              </a:ext>
            </a:extLst>
          </p:cNvPr>
          <p:cNvSpPr/>
          <p:nvPr/>
        </p:nvSpPr>
        <p:spPr>
          <a:xfrm>
            <a:off x="583253" y="430131"/>
            <a:ext cx="9792100" cy="400105"/>
          </a:xfrm>
          <a:prstGeom prst="rect">
            <a:avLst/>
          </a:prstGeom>
          <a:ln w="12700">
            <a:miter lim="400000"/>
          </a:ln>
        </p:spPr>
        <p:txBody>
          <a:bodyPr wrap="none" lIns="45718" tIns="45718" rIns="45718" bIns="45718">
            <a:spAutoFit/>
          </a:bodyPr>
          <a:lstStyle>
            <a:lvl1pPr>
              <a:defRPr sz="3600">
                <a:solidFill>
                  <a:srgbClr val="FFFFFF"/>
                </a:solidFill>
                <a:latin typeface="Songti SC Regular"/>
                <a:ea typeface="Songti SC Regular"/>
                <a:cs typeface="Songti SC Regular"/>
                <a:sym typeface="Songti SC Regular"/>
              </a:defRPr>
            </a:lvl1pPr>
          </a:lstStyle>
          <a:p>
            <a:pPr lvl="0" algn="l">
              <a:defRPr sz="1800">
                <a:solidFill>
                  <a:srgbClr val="000000"/>
                </a:solidFill>
              </a:defRPr>
            </a:pP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去中心化可持续公益区块链 </a:t>
            </a:r>
            <a:r>
              <a:rPr lang="en-US" altLang="zh-CN"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Decentralized sustainable </a:t>
            </a:r>
            <a:r>
              <a:rPr lang="en-US" altLang="zh-CN" sz="2000" b="1" dirty="0" err="1">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charitys</a:t>
            </a:r>
            <a:r>
              <a:rPr lang="en-US" altLang="zh-CN"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 blockchain</a:t>
            </a: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         </a:t>
            </a:r>
            <a:endParaRPr sz="2000" dirty="0">
              <a:solidFill>
                <a:srgbClr val="FFFFFF"/>
              </a:solidFill>
            </a:endParaRPr>
          </a:p>
        </p:txBody>
      </p:sp>
      <p:sp>
        <p:nvSpPr>
          <p:cNvPr id="2" name="文本框 1">
            <a:extLst>
              <a:ext uri="{FF2B5EF4-FFF2-40B4-BE49-F238E27FC236}">
                <a16:creationId xmlns:a16="http://schemas.microsoft.com/office/drawing/2014/main" id="{7ECFC82C-515F-47E8-8D2E-68B190578351}"/>
              </a:ext>
            </a:extLst>
          </p:cNvPr>
          <p:cNvSpPr txBox="1"/>
          <p:nvPr/>
        </p:nvSpPr>
        <p:spPr>
          <a:xfrm>
            <a:off x="88776" y="1606686"/>
            <a:ext cx="3215423" cy="2492990"/>
          </a:xfrm>
          <a:prstGeom prst="rect">
            <a:avLst/>
          </a:prstGeom>
          <a:noFill/>
        </p:spPr>
        <p:txBody>
          <a:bodyPr wrap="square" rtlCol="0">
            <a:spAutoFit/>
          </a:bodyPr>
          <a:lstStyle/>
          <a:p>
            <a:r>
              <a:rPr lang="en-US" altLang="zh-CN" sz="1300" b="1" dirty="0">
                <a:solidFill>
                  <a:srgbClr val="002060"/>
                </a:solidFill>
              </a:rPr>
              <a:t>Interface for service provider of  </a:t>
            </a:r>
            <a:r>
              <a:rPr lang="en-US" altLang="zh-CN" sz="1300" b="1" dirty="0" err="1">
                <a:solidFill>
                  <a:srgbClr val="002060"/>
                </a:solidFill>
              </a:rPr>
              <a:t>of</a:t>
            </a:r>
            <a:r>
              <a:rPr lang="en-US" altLang="zh-CN" sz="1300" b="1" dirty="0">
                <a:solidFill>
                  <a:srgbClr val="002060"/>
                </a:solidFill>
              </a:rPr>
              <a:t> Blue Angel Lab charity blockchain </a:t>
            </a:r>
          </a:p>
          <a:p>
            <a:endParaRPr lang="en-US" altLang="zh-CN" sz="1300" b="1" dirty="0">
              <a:solidFill>
                <a:srgbClr val="002060"/>
              </a:solidFill>
            </a:endParaRPr>
          </a:p>
          <a:p>
            <a:r>
              <a:rPr lang="zh-CN" altLang="en-US" sz="1300" b="1" dirty="0">
                <a:solidFill>
                  <a:srgbClr val="002060"/>
                </a:solidFill>
              </a:rPr>
              <a:t>服务提供者界面</a:t>
            </a:r>
            <a:endParaRPr lang="en-US" altLang="zh-CN" sz="1300" b="1" dirty="0">
              <a:solidFill>
                <a:srgbClr val="002060"/>
              </a:solidFill>
            </a:endParaRPr>
          </a:p>
          <a:p>
            <a:endParaRPr lang="en-US" altLang="zh-CN" sz="1300" b="1" dirty="0">
              <a:solidFill>
                <a:srgbClr val="002060"/>
              </a:solidFill>
            </a:endParaRPr>
          </a:p>
          <a:p>
            <a:endParaRPr lang="en-US" altLang="zh-CN" sz="1300" b="1" dirty="0">
              <a:solidFill>
                <a:srgbClr val="002060"/>
              </a:solidFill>
            </a:endParaRPr>
          </a:p>
          <a:p>
            <a:r>
              <a:rPr lang="en-US" altLang="zh-CN" sz="1300" b="1" dirty="0">
                <a:solidFill>
                  <a:srgbClr val="002060"/>
                </a:solidFill>
              </a:rPr>
              <a:t>The service provider will see the name, address, type of hazardous waste, and other information of the laboratory that needs hazardous waste treatment.</a:t>
            </a:r>
          </a:p>
          <a:p>
            <a:r>
              <a:rPr lang="zh-CN" altLang="en-US" sz="1300" b="1" dirty="0">
                <a:solidFill>
                  <a:srgbClr val="002060"/>
                </a:solidFill>
              </a:rPr>
              <a:t>服务提供者将看到需要进行危废处理的实验室的名称、地址、危废种类、等信息。</a:t>
            </a:r>
          </a:p>
        </p:txBody>
      </p:sp>
      <p:pic>
        <p:nvPicPr>
          <p:cNvPr id="8" name="图片 7">
            <a:extLst>
              <a:ext uri="{FF2B5EF4-FFF2-40B4-BE49-F238E27FC236}">
                <a16:creationId xmlns:a16="http://schemas.microsoft.com/office/drawing/2014/main" id="{692DF3FE-8369-4A96-BECD-BAAF0D484E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56015" y="2112632"/>
            <a:ext cx="1041706" cy="677109"/>
          </a:xfrm>
          <a:prstGeom prst="rect">
            <a:avLst/>
          </a:prstGeom>
        </p:spPr>
      </p:pic>
      <p:pic>
        <p:nvPicPr>
          <p:cNvPr id="9" name="图片 8">
            <a:extLst>
              <a:ext uri="{FF2B5EF4-FFF2-40B4-BE49-F238E27FC236}">
                <a16:creationId xmlns:a16="http://schemas.microsoft.com/office/drawing/2014/main" id="{F54D5E12-B4D9-4D81-94D3-F56AFED59E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3350" y="3851068"/>
            <a:ext cx="1455189" cy="1113665"/>
          </a:xfrm>
          <a:prstGeom prst="rect">
            <a:avLst/>
          </a:prstGeom>
        </p:spPr>
      </p:pic>
      <p:pic>
        <p:nvPicPr>
          <p:cNvPr id="10" name="图片 9">
            <a:extLst>
              <a:ext uri="{FF2B5EF4-FFF2-40B4-BE49-F238E27FC236}">
                <a16:creationId xmlns:a16="http://schemas.microsoft.com/office/drawing/2014/main" id="{DB4E4A06-5B9D-4C95-B9D3-3DF21DCD1F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8597" y="3947758"/>
            <a:ext cx="1458271" cy="1055434"/>
          </a:xfrm>
          <a:prstGeom prst="rect">
            <a:avLst/>
          </a:prstGeom>
        </p:spPr>
      </p:pic>
      <p:pic>
        <p:nvPicPr>
          <p:cNvPr id="12" name="图片 11">
            <a:extLst>
              <a:ext uri="{FF2B5EF4-FFF2-40B4-BE49-F238E27FC236}">
                <a16:creationId xmlns:a16="http://schemas.microsoft.com/office/drawing/2014/main" id="{1A5E432E-1A96-40B7-9A09-C543EF28CE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90763" y="5129678"/>
            <a:ext cx="3434771" cy="1717386"/>
          </a:xfrm>
          <a:prstGeom prst="rect">
            <a:avLst/>
          </a:prstGeom>
        </p:spPr>
      </p:pic>
      <p:graphicFrame>
        <p:nvGraphicFramePr>
          <p:cNvPr id="3" name="表格 2">
            <a:extLst>
              <a:ext uri="{FF2B5EF4-FFF2-40B4-BE49-F238E27FC236}">
                <a16:creationId xmlns:a16="http://schemas.microsoft.com/office/drawing/2014/main" id="{5DB9770D-662D-474B-BA41-F950B83EDE3D}"/>
              </a:ext>
            </a:extLst>
          </p:cNvPr>
          <p:cNvGraphicFramePr>
            <a:graphicFrameLocks noGrp="1"/>
          </p:cNvGraphicFramePr>
          <p:nvPr>
            <p:extLst>
              <p:ext uri="{D42A27DB-BD31-4B8C-83A1-F6EECF244321}">
                <p14:modId xmlns:p14="http://schemas.microsoft.com/office/powerpoint/2010/main" val="65906397"/>
              </p:ext>
            </p:extLst>
          </p:nvPr>
        </p:nvGraphicFramePr>
        <p:xfrm>
          <a:off x="3650307" y="2292134"/>
          <a:ext cx="3479800" cy="1834515"/>
        </p:xfrm>
        <a:graphic>
          <a:graphicData uri="http://schemas.openxmlformats.org/drawingml/2006/table">
            <a:tbl>
              <a:tblPr>
                <a:tableStyleId>{5C22544A-7EE6-4342-B048-85BDC9FD1C3A}</a:tableStyleId>
              </a:tblPr>
              <a:tblGrid>
                <a:gridCol w="622300">
                  <a:extLst>
                    <a:ext uri="{9D8B030D-6E8A-4147-A177-3AD203B41FA5}">
                      <a16:colId xmlns:a16="http://schemas.microsoft.com/office/drawing/2014/main" val="376753491"/>
                    </a:ext>
                  </a:extLst>
                </a:gridCol>
                <a:gridCol w="622300">
                  <a:extLst>
                    <a:ext uri="{9D8B030D-6E8A-4147-A177-3AD203B41FA5}">
                      <a16:colId xmlns:a16="http://schemas.microsoft.com/office/drawing/2014/main" val="580666184"/>
                    </a:ext>
                  </a:extLst>
                </a:gridCol>
                <a:gridCol w="622300">
                  <a:extLst>
                    <a:ext uri="{9D8B030D-6E8A-4147-A177-3AD203B41FA5}">
                      <a16:colId xmlns:a16="http://schemas.microsoft.com/office/drawing/2014/main" val="33183488"/>
                    </a:ext>
                  </a:extLst>
                </a:gridCol>
                <a:gridCol w="825500">
                  <a:extLst>
                    <a:ext uri="{9D8B030D-6E8A-4147-A177-3AD203B41FA5}">
                      <a16:colId xmlns:a16="http://schemas.microsoft.com/office/drawing/2014/main" val="1434032314"/>
                    </a:ext>
                  </a:extLst>
                </a:gridCol>
                <a:gridCol w="787400">
                  <a:extLst>
                    <a:ext uri="{9D8B030D-6E8A-4147-A177-3AD203B41FA5}">
                      <a16:colId xmlns:a16="http://schemas.microsoft.com/office/drawing/2014/main" val="1853133180"/>
                    </a:ext>
                  </a:extLst>
                </a:gridCol>
              </a:tblGrid>
              <a:tr h="203835">
                <a:tc>
                  <a:txBody>
                    <a:bodyPr/>
                    <a:lstStyle/>
                    <a:p>
                      <a:pPr algn="ctr" fontAlgn="ctr"/>
                      <a:r>
                        <a:rPr lang="zh-CN" altLang="en-US" sz="1000" u="none" strike="noStrike">
                          <a:effectLst/>
                        </a:rPr>
                        <a:t>序号</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学校名称</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危废类别</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地址</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危废量（</a:t>
                      </a:r>
                      <a:r>
                        <a:rPr lang="en-US" sz="1100" u="none" strike="noStrike">
                          <a:effectLst/>
                        </a:rPr>
                        <a:t>t）</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381930079"/>
                  </a:ext>
                </a:extLst>
              </a:tr>
              <a:tr h="203835">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培进中学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解放路</a:t>
                      </a:r>
                      <a:r>
                        <a:rPr lang="en-US" altLang="zh-CN" sz="1100" u="none" strike="noStrike">
                          <a:effectLst/>
                        </a:rPr>
                        <a:t>23</a:t>
                      </a:r>
                      <a:r>
                        <a:rPr lang="zh-CN" altLang="en-US" sz="1100" u="none" strike="noStrike">
                          <a:effectLst/>
                        </a:rPr>
                        <a:t>号</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r" fontAlgn="ctr"/>
                      <a:r>
                        <a:rPr lang="en-US" altLang="zh-CN" sz="1100" u="none" strike="noStrike">
                          <a:effectLst/>
                        </a:rPr>
                        <a:t>0.3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4203687477"/>
                  </a:ext>
                </a:extLst>
              </a:tr>
              <a:tr h="203835">
                <a:tc>
                  <a:txBody>
                    <a:bodyPr/>
                    <a:lstStyle/>
                    <a:p>
                      <a:pPr algn="ctr" fontAlgn="ctr"/>
                      <a:r>
                        <a:rPr lang="en-US" altLang="zh-CN" sz="1100" u="none" strike="noStrike">
                          <a:effectLst/>
                        </a:rPr>
                        <a:t>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模范中学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r" fontAlgn="ctr"/>
                      <a:r>
                        <a:rPr lang="en-US" altLang="zh-CN" sz="1100" u="none" strike="noStrike">
                          <a:effectLst/>
                        </a:rPr>
                        <a:t>0.5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438834979"/>
                  </a:ext>
                </a:extLst>
              </a:tr>
              <a:tr h="203835">
                <a:tc>
                  <a:txBody>
                    <a:bodyPr/>
                    <a:lstStyle/>
                    <a:p>
                      <a:pPr algn="ctr" fontAlgn="ctr"/>
                      <a:r>
                        <a:rPr lang="en-US" altLang="zh-CN" sz="1100" u="none" strike="noStrike">
                          <a:effectLst/>
                        </a:rPr>
                        <a:t>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武定中学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HW019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r" fontAlgn="ctr"/>
                      <a:r>
                        <a:rPr lang="en-US" altLang="zh-CN" sz="1100" u="none" strike="noStrike">
                          <a:effectLst/>
                        </a:rPr>
                        <a:t>0.3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738305833"/>
                  </a:ext>
                </a:extLst>
              </a:tr>
              <a:tr h="203835">
                <a:tc>
                  <a:txBody>
                    <a:bodyPr/>
                    <a:lstStyle/>
                    <a:p>
                      <a:pPr algn="ctr" fontAlgn="ctr"/>
                      <a:r>
                        <a:rPr lang="en-US" altLang="zh-CN" sz="1100" u="none" strike="noStrike">
                          <a:effectLst/>
                        </a:rPr>
                        <a:t>4</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时代中学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r" fontAlgn="ctr"/>
                      <a:r>
                        <a:rPr lang="en-US" altLang="zh-CN" sz="1100" u="none" strike="noStrike">
                          <a:effectLst/>
                        </a:rPr>
                        <a:t>0.2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108621560"/>
                  </a:ext>
                </a:extLst>
              </a:tr>
              <a:tr h="203835">
                <a:tc>
                  <a:txBody>
                    <a:bodyPr/>
                    <a:lstStyle/>
                    <a:p>
                      <a:pPr algn="ctr" fontAlgn="ctr"/>
                      <a:r>
                        <a:rPr lang="en-US" altLang="zh-CN" sz="1100" u="none" strike="noStrike">
                          <a:effectLst/>
                        </a:rPr>
                        <a:t>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建承中学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r" fontAlgn="ctr"/>
                      <a:r>
                        <a:rPr lang="en-US" altLang="zh-CN" sz="1100" u="none" strike="noStrike">
                          <a:effectLst/>
                        </a:rPr>
                        <a:t>0.2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626659389"/>
                  </a:ext>
                </a:extLst>
              </a:tr>
              <a:tr h="203835">
                <a:tc>
                  <a:txBody>
                    <a:bodyPr/>
                    <a:lstStyle/>
                    <a:p>
                      <a:pPr algn="ctr" fontAlgn="ctr"/>
                      <a:r>
                        <a:rPr lang="en-US" altLang="zh-CN" sz="1100" u="none" strike="noStrike">
                          <a:effectLst/>
                        </a:rPr>
                        <a:t>6</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思源中学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r" fontAlgn="ctr"/>
                      <a:r>
                        <a:rPr lang="en-US" altLang="zh-CN" sz="1100" u="none" strike="noStrike">
                          <a:effectLst/>
                        </a:rPr>
                        <a:t>0.2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159437444"/>
                  </a:ext>
                </a:extLst>
              </a:tr>
              <a:tr h="203835">
                <a:tc>
                  <a:txBody>
                    <a:bodyPr/>
                    <a:lstStyle/>
                    <a:p>
                      <a:pPr algn="ctr" fontAlgn="ctr"/>
                      <a:r>
                        <a:rPr lang="en-US" altLang="zh-CN" sz="1100" u="none" strike="noStrike">
                          <a:effectLst/>
                        </a:rPr>
                        <a:t>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培明中学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r" fontAlgn="ctr"/>
                      <a:r>
                        <a:rPr lang="en-US" altLang="zh-CN" sz="1100" u="none" strike="noStrike">
                          <a:effectLst/>
                        </a:rPr>
                        <a:t>0.2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045968476"/>
                  </a:ext>
                </a:extLst>
              </a:tr>
              <a:tr h="203835">
                <a:tc>
                  <a:txBody>
                    <a:bodyPr/>
                    <a:lstStyle/>
                    <a:p>
                      <a:pPr algn="ctr" fontAlgn="ctr"/>
                      <a:r>
                        <a:rPr lang="en-US" altLang="zh-CN" sz="1100" u="none" strike="noStrike">
                          <a:effectLst/>
                        </a:rPr>
                        <a:t>8</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市西中学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r" fontAlgn="ctr"/>
                      <a:r>
                        <a:rPr lang="en-US" altLang="zh-CN" sz="1100" u="none" strike="noStrike" dirty="0">
                          <a:effectLst/>
                        </a:rPr>
                        <a:t>0.2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679502064"/>
                  </a:ext>
                </a:extLst>
              </a:tr>
            </a:tbl>
          </a:graphicData>
        </a:graphic>
      </p:graphicFrame>
    </p:spTree>
    <p:extLst>
      <p:ext uri="{BB962C8B-B14F-4D97-AF65-F5344CB8AC3E}">
        <p14:creationId xmlns:p14="http://schemas.microsoft.com/office/powerpoint/2010/main" val="2816943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5" name="Shape 143"/>
          <p:cNvSpPr/>
          <p:nvPr/>
        </p:nvSpPr>
        <p:spPr>
          <a:xfrm>
            <a:off x="-66783" y="-27323"/>
            <a:ext cx="12310330" cy="1251188"/>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2097249" name="图片 19"/>
          <p:cNvPicPr>
            <a:picLocks noChangeAspect="1"/>
          </p:cNvPicPr>
          <p:nvPr/>
        </p:nvPicPr>
        <p:blipFill>
          <a:blip r:embed="rId3"/>
          <a:stretch>
            <a:fillRect/>
          </a:stretch>
        </p:blipFill>
        <p:spPr>
          <a:xfrm>
            <a:off x="10566948" y="135374"/>
            <a:ext cx="1486970" cy="1349065"/>
          </a:xfrm>
          <a:prstGeom prst="rect">
            <a:avLst/>
          </a:prstGeom>
        </p:spPr>
      </p:pic>
      <p:sp>
        <p:nvSpPr>
          <p:cNvPr id="1049098" name="Rectangle 24"/>
          <p:cNvSpPr>
            <a:spLocks noChangeArrowheads="1"/>
          </p:cNvSpPr>
          <p:nvPr/>
        </p:nvSpPr>
        <p:spPr bwMode="auto">
          <a:xfrm flipV="1">
            <a:off x="5488179" y="2753154"/>
            <a:ext cx="898524" cy="677108"/>
          </a:xfrm>
          <a:prstGeom prst="rect">
            <a:avLst/>
          </a:prstGeom>
          <a:noFill/>
          <a:ln>
            <a:noFill/>
          </a:ln>
          <a:effectLst/>
        </p:spPr>
        <p:txBody>
          <a:bodyPr vert="horz" wrap="square" lIns="91440" tIns="45720" rIns="91440" bIns="45720" numCol="1" anchor="ctr" anchorCtr="0" compatLnSpc="1">
            <a:spAutoFit/>
          </a:bodyPr>
          <a:lstStyle>
            <a:lvl1pPr indent="933450"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lvl="0" indent="93345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altLang="zh-CN" sz="800" b="0" i="0" u="none" strike="noStrike" cap="none" normalizeH="0" baseline="0" dirty="0">
              <a:ln>
                <a:noFill/>
              </a:ln>
              <a:solidFill>
                <a:schemeClr val="tx1"/>
              </a:solidFill>
              <a:effectLst/>
            </a:endParaRPr>
          </a:p>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3F7E2DAC-50BE-4139-B37E-8A659EFBE2C4}"/>
              </a:ext>
            </a:extLst>
          </p:cNvPr>
          <p:cNvSpPr txBox="1"/>
          <p:nvPr/>
        </p:nvSpPr>
        <p:spPr>
          <a:xfrm>
            <a:off x="4565551" y="716294"/>
            <a:ext cx="602084" cy="707882"/>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none" lIns="45718" tIns="45718" rIns="45718" bIns="45718" numCol="1" spcCol="38100" rtlCol="0" anchor="t">
            <a:spAutoFit/>
          </a:bodyPr>
          <a:lstStyle/>
          <a:p>
            <a:pPr algn="l" rtl="0" eaLnBrk="0" fontAlgn="base" hangingPunct="0">
              <a:spcBef>
                <a:spcPct val="0"/>
              </a:spcBef>
              <a:spcAft>
                <a:spcPct val="0"/>
              </a:spcAft>
            </a:pPr>
            <a:r>
              <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dAPP</a:t>
            </a:r>
            <a:endParaRPr lang="zh-CN" altLang="en-US" sz="4000"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63" name="Shape 144">
            <a:extLst>
              <a:ext uri="{FF2B5EF4-FFF2-40B4-BE49-F238E27FC236}">
                <a16:creationId xmlns:a16="http://schemas.microsoft.com/office/drawing/2014/main" id="{383FF8A1-B557-42E0-8C6F-65E28768B8BD}"/>
              </a:ext>
            </a:extLst>
          </p:cNvPr>
          <p:cNvSpPr/>
          <p:nvPr/>
        </p:nvSpPr>
        <p:spPr>
          <a:xfrm>
            <a:off x="583253" y="430131"/>
            <a:ext cx="9792100" cy="400105"/>
          </a:xfrm>
          <a:prstGeom prst="rect">
            <a:avLst/>
          </a:prstGeom>
          <a:ln w="12700">
            <a:miter lim="400000"/>
          </a:ln>
        </p:spPr>
        <p:txBody>
          <a:bodyPr wrap="none" lIns="45718" tIns="45718" rIns="45718" bIns="45718">
            <a:spAutoFit/>
          </a:bodyPr>
          <a:lstStyle>
            <a:lvl1pPr>
              <a:defRPr sz="3600">
                <a:solidFill>
                  <a:srgbClr val="FFFFFF"/>
                </a:solidFill>
                <a:latin typeface="Songti SC Regular"/>
                <a:ea typeface="Songti SC Regular"/>
                <a:cs typeface="Songti SC Regular"/>
                <a:sym typeface="Songti SC Regular"/>
              </a:defRPr>
            </a:lvl1pPr>
          </a:lstStyle>
          <a:p>
            <a:pPr lvl="0" algn="l">
              <a:defRPr sz="1800">
                <a:solidFill>
                  <a:srgbClr val="000000"/>
                </a:solidFill>
              </a:defRPr>
            </a:pP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去中心化可持续公益区块链 </a:t>
            </a:r>
            <a:r>
              <a:rPr lang="en-US" altLang="zh-CN"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Decentralized sustainable </a:t>
            </a:r>
            <a:r>
              <a:rPr lang="en-US" altLang="zh-CN" sz="2000" b="1" dirty="0" err="1">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charitys</a:t>
            </a:r>
            <a:r>
              <a:rPr lang="en-US" altLang="zh-CN"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 blockchain</a:t>
            </a: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         </a:t>
            </a:r>
            <a:endParaRPr sz="2000" dirty="0">
              <a:solidFill>
                <a:srgbClr val="FFFFFF"/>
              </a:solidFill>
            </a:endParaRPr>
          </a:p>
        </p:txBody>
      </p:sp>
      <p:sp>
        <p:nvSpPr>
          <p:cNvPr id="2" name="文本框 1">
            <a:extLst>
              <a:ext uri="{FF2B5EF4-FFF2-40B4-BE49-F238E27FC236}">
                <a16:creationId xmlns:a16="http://schemas.microsoft.com/office/drawing/2014/main" id="{7ECFC82C-515F-47E8-8D2E-68B190578351}"/>
              </a:ext>
            </a:extLst>
          </p:cNvPr>
          <p:cNvSpPr txBox="1"/>
          <p:nvPr/>
        </p:nvSpPr>
        <p:spPr>
          <a:xfrm>
            <a:off x="106532" y="1580226"/>
            <a:ext cx="3773009" cy="3093154"/>
          </a:xfrm>
          <a:prstGeom prst="rect">
            <a:avLst/>
          </a:prstGeom>
          <a:noFill/>
        </p:spPr>
        <p:txBody>
          <a:bodyPr wrap="square" rtlCol="0">
            <a:spAutoFit/>
          </a:bodyPr>
          <a:lstStyle/>
          <a:p>
            <a:r>
              <a:rPr lang="en-US" altLang="zh-CN" sz="1300" b="1" dirty="0">
                <a:solidFill>
                  <a:srgbClr val="002060"/>
                </a:solidFill>
              </a:rPr>
              <a:t>Interface for evaluator of Blue Angel Lab charity blockchain </a:t>
            </a:r>
          </a:p>
          <a:p>
            <a:endParaRPr lang="en-US" altLang="zh-CN" sz="1300" b="1" dirty="0">
              <a:solidFill>
                <a:srgbClr val="002060"/>
              </a:solidFill>
            </a:endParaRPr>
          </a:p>
          <a:p>
            <a:r>
              <a:rPr lang="zh-CN" altLang="en-US" sz="1300" b="1" dirty="0">
                <a:solidFill>
                  <a:srgbClr val="002060"/>
                </a:solidFill>
              </a:rPr>
              <a:t>评价者界面</a:t>
            </a:r>
            <a:endParaRPr lang="en-US" altLang="zh-CN" sz="1300" b="1" dirty="0">
              <a:solidFill>
                <a:srgbClr val="002060"/>
              </a:solidFill>
            </a:endParaRPr>
          </a:p>
          <a:p>
            <a:endParaRPr lang="en-US" altLang="zh-CN" sz="1300" b="1" dirty="0">
              <a:solidFill>
                <a:srgbClr val="002060"/>
              </a:solidFill>
            </a:endParaRPr>
          </a:p>
          <a:p>
            <a:r>
              <a:rPr lang="en-US" altLang="zh-CN" sz="1300" b="1" dirty="0">
                <a:solidFill>
                  <a:srgbClr val="002060"/>
                </a:solidFill>
              </a:rPr>
              <a:t>The evaluator will see the qualifications of the service provider, the name, address, type of hazardous waste, and the progress record of the project. evaluator should give evaluation of the service </a:t>
            </a:r>
            <a:r>
              <a:rPr lang="zh-CN" altLang="en-US" sz="1300" b="1" dirty="0">
                <a:solidFill>
                  <a:srgbClr val="002060"/>
                </a:solidFill>
              </a:rPr>
              <a:t>。</a:t>
            </a:r>
            <a:endParaRPr lang="en-US" altLang="zh-CN" sz="1300" b="1" dirty="0">
              <a:solidFill>
                <a:srgbClr val="002060"/>
              </a:solidFill>
            </a:endParaRPr>
          </a:p>
          <a:p>
            <a:endParaRPr lang="en-US" altLang="zh-CN" sz="1300" b="1" dirty="0">
              <a:solidFill>
                <a:srgbClr val="002060"/>
              </a:solidFill>
            </a:endParaRPr>
          </a:p>
          <a:p>
            <a:r>
              <a:rPr lang="zh-CN" altLang="en-US" sz="1300" b="1" dirty="0">
                <a:solidFill>
                  <a:srgbClr val="002060"/>
                </a:solidFill>
              </a:rPr>
              <a:t>评价者将看到服务提供者的资质，需要进行危废处理的实验室的名称、地址、危废种类、项目的进展记录等信息。评价者应该对服务进行评价，如果结果为合格，则服务者可得到支付。</a:t>
            </a:r>
          </a:p>
        </p:txBody>
      </p:sp>
      <p:pic>
        <p:nvPicPr>
          <p:cNvPr id="8" name="图片 7">
            <a:extLst>
              <a:ext uri="{FF2B5EF4-FFF2-40B4-BE49-F238E27FC236}">
                <a16:creationId xmlns:a16="http://schemas.microsoft.com/office/drawing/2014/main" id="{BDCCD430-57C2-442B-8C2F-C3093F013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335" y="4446938"/>
            <a:ext cx="2075933" cy="1386723"/>
          </a:xfrm>
          <a:prstGeom prst="rect">
            <a:avLst/>
          </a:prstGeom>
        </p:spPr>
      </p:pic>
      <p:pic>
        <p:nvPicPr>
          <p:cNvPr id="9" name="图片 8">
            <a:extLst>
              <a:ext uri="{FF2B5EF4-FFF2-40B4-BE49-F238E27FC236}">
                <a16:creationId xmlns:a16="http://schemas.microsoft.com/office/drawing/2014/main" id="{79E82B41-6442-45EE-9AC7-8AD4D3932E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3172" y="4446938"/>
            <a:ext cx="5254163" cy="2275688"/>
          </a:xfrm>
          <a:prstGeom prst="rect">
            <a:avLst/>
          </a:prstGeom>
        </p:spPr>
      </p:pic>
      <p:graphicFrame>
        <p:nvGraphicFramePr>
          <p:cNvPr id="4" name="表格 3">
            <a:extLst>
              <a:ext uri="{FF2B5EF4-FFF2-40B4-BE49-F238E27FC236}">
                <a16:creationId xmlns:a16="http://schemas.microsoft.com/office/drawing/2014/main" id="{A4AE50AA-88E6-435E-9228-8418969E2757}"/>
              </a:ext>
            </a:extLst>
          </p:cNvPr>
          <p:cNvGraphicFramePr>
            <a:graphicFrameLocks noGrp="1"/>
          </p:cNvGraphicFramePr>
          <p:nvPr>
            <p:extLst>
              <p:ext uri="{D42A27DB-BD31-4B8C-83A1-F6EECF244321}">
                <p14:modId xmlns:p14="http://schemas.microsoft.com/office/powerpoint/2010/main" val="2425258016"/>
              </p:ext>
            </p:extLst>
          </p:nvPr>
        </p:nvGraphicFramePr>
        <p:xfrm>
          <a:off x="4641850" y="2675029"/>
          <a:ext cx="6565900" cy="815340"/>
        </p:xfrm>
        <a:graphic>
          <a:graphicData uri="http://schemas.openxmlformats.org/drawingml/2006/table">
            <a:tbl>
              <a:tblPr>
                <a:tableStyleId>{5C22544A-7EE6-4342-B048-85BDC9FD1C3A}</a:tableStyleId>
              </a:tblPr>
              <a:tblGrid>
                <a:gridCol w="622300">
                  <a:extLst>
                    <a:ext uri="{9D8B030D-6E8A-4147-A177-3AD203B41FA5}">
                      <a16:colId xmlns:a16="http://schemas.microsoft.com/office/drawing/2014/main" val="1918685700"/>
                    </a:ext>
                  </a:extLst>
                </a:gridCol>
                <a:gridCol w="622300">
                  <a:extLst>
                    <a:ext uri="{9D8B030D-6E8A-4147-A177-3AD203B41FA5}">
                      <a16:colId xmlns:a16="http://schemas.microsoft.com/office/drawing/2014/main" val="2821561318"/>
                    </a:ext>
                  </a:extLst>
                </a:gridCol>
                <a:gridCol w="622300">
                  <a:extLst>
                    <a:ext uri="{9D8B030D-6E8A-4147-A177-3AD203B41FA5}">
                      <a16:colId xmlns:a16="http://schemas.microsoft.com/office/drawing/2014/main" val="2164718497"/>
                    </a:ext>
                  </a:extLst>
                </a:gridCol>
                <a:gridCol w="825500">
                  <a:extLst>
                    <a:ext uri="{9D8B030D-6E8A-4147-A177-3AD203B41FA5}">
                      <a16:colId xmlns:a16="http://schemas.microsoft.com/office/drawing/2014/main" val="3726998121"/>
                    </a:ext>
                  </a:extLst>
                </a:gridCol>
                <a:gridCol w="787400">
                  <a:extLst>
                    <a:ext uri="{9D8B030D-6E8A-4147-A177-3AD203B41FA5}">
                      <a16:colId xmlns:a16="http://schemas.microsoft.com/office/drawing/2014/main" val="1071813175"/>
                    </a:ext>
                  </a:extLst>
                </a:gridCol>
                <a:gridCol w="1219200">
                  <a:extLst>
                    <a:ext uri="{9D8B030D-6E8A-4147-A177-3AD203B41FA5}">
                      <a16:colId xmlns:a16="http://schemas.microsoft.com/office/drawing/2014/main" val="3732923993"/>
                    </a:ext>
                  </a:extLst>
                </a:gridCol>
                <a:gridCol w="622300">
                  <a:extLst>
                    <a:ext uri="{9D8B030D-6E8A-4147-A177-3AD203B41FA5}">
                      <a16:colId xmlns:a16="http://schemas.microsoft.com/office/drawing/2014/main" val="1732055478"/>
                    </a:ext>
                  </a:extLst>
                </a:gridCol>
                <a:gridCol w="622300">
                  <a:extLst>
                    <a:ext uri="{9D8B030D-6E8A-4147-A177-3AD203B41FA5}">
                      <a16:colId xmlns:a16="http://schemas.microsoft.com/office/drawing/2014/main" val="1025606207"/>
                    </a:ext>
                  </a:extLst>
                </a:gridCol>
                <a:gridCol w="622300">
                  <a:extLst>
                    <a:ext uri="{9D8B030D-6E8A-4147-A177-3AD203B41FA5}">
                      <a16:colId xmlns:a16="http://schemas.microsoft.com/office/drawing/2014/main" val="4106029386"/>
                    </a:ext>
                  </a:extLst>
                </a:gridCol>
              </a:tblGrid>
              <a:tr h="203835">
                <a:tc>
                  <a:txBody>
                    <a:bodyPr/>
                    <a:lstStyle/>
                    <a:p>
                      <a:pPr algn="ctr" fontAlgn="ctr"/>
                      <a:r>
                        <a:rPr lang="zh-CN" altLang="en-US" sz="1000" u="none" strike="noStrike">
                          <a:effectLst/>
                        </a:rPr>
                        <a:t>序号</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学校名称</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dirty="0">
                          <a:effectLst/>
                        </a:rPr>
                        <a:t>危废类别</a:t>
                      </a:r>
                      <a:endParaRPr lang="zh-CN" altLang="en-US" sz="10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地址</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危废量（</a:t>
                      </a:r>
                      <a:r>
                        <a:rPr lang="en-US" sz="1100" u="none" strike="noStrike">
                          <a:effectLst/>
                        </a:rPr>
                        <a:t>t）</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提供服务业的公司</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完成进度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完成情况</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dirty="0">
                          <a:solidFill>
                            <a:srgbClr val="FF0000"/>
                          </a:solidFill>
                          <a:effectLst/>
                        </a:rPr>
                        <a:t>评价结果</a:t>
                      </a:r>
                      <a:endParaRPr lang="zh-CN" altLang="en-US" sz="1100" b="0"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85078364"/>
                  </a:ext>
                </a:extLst>
              </a:tr>
              <a:tr h="203835">
                <a:tc>
                  <a:txBody>
                    <a:bodyPr/>
                    <a:lstStyle/>
                    <a:p>
                      <a:pPr algn="ctr" fontAlgn="ctr"/>
                      <a:r>
                        <a:rPr lang="en-US" altLang="zh-CN" sz="1100" u="none" strike="noStrike">
                          <a:effectLst/>
                        </a:rPr>
                        <a:t>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培进中学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解放路</a:t>
                      </a:r>
                      <a:r>
                        <a:rPr lang="en-US" altLang="zh-CN" sz="1100" u="none" strike="noStrike">
                          <a:effectLst/>
                        </a:rPr>
                        <a:t>23</a:t>
                      </a:r>
                      <a:r>
                        <a:rPr lang="zh-CN" altLang="en-US" sz="1100" u="none" strike="noStrike">
                          <a:effectLst/>
                        </a:rPr>
                        <a:t>号</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r" fontAlgn="ctr"/>
                      <a:r>
                        <a:rPr lang="en-US" altLang="zh-CN" sz="1100" u="none" strike="noStrike">
                          <a:effectLst/>
                        </a:rPr>
                        <a:t>0.3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长盈环保</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进行中</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dirty="0">
                          <a:solidFill>
                            <a:srgbClr val="FF0000"/>
                          </a:solidFill>
                          <a:effectLst/>
                        </a:rPr>
                        <a:t>合格</a:t>
                      </a:r>
                      <a:endParaRPr lang="zh-CN" altLang="en-US" sz="1100" b="0"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296794122"/>
                  </a:ext>
                </a:extLst>
              </a:tr>
              <a:tr h="203835">
                <a:tc>
                  <a:txBody>
                    <a:bodyPr/>
                    <a:lstStyle/>
                    <a:p>
                      <a:pPr algn="ctr" fontAlgn="ctr"/>
                      <a:r>
                        <a:rPr lang="en-US" altLang="zh-CN" sz="1100" u="none" strike="noStrike">
                          <a:effectLst/>
                        </a:rPr>
                        <a:t>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模范中学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r" fontAlgn="ctr"/>
                      <a:r>
                        <a:rPr lang="en-US" altLang="zh-CN" sz="1100" u="none" strike="noStrike">
                          <a:effectLst/>
                        </a:rPr>
                        <a:t>0.5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中天环保</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已完成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合格</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dirty="0">
                          <a:solidFill>
                            <a:srgbClr val="FF0000"/>
                          </a:solidFill>
                          <a:effectLst/>
                        </a:rPr>
                        <a:t>不合格</a:t>
                      </a:r>
                      <a:endParaRPr lang="zh-CN" altLang="en-US" sz="1100" b="0"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880940003"/>
                  </a:ext>
                </a:extLst>
              </a:tr>
              <a:tr h="203835">
                <a:tc>
                  <a:txBody>
                    <a:bodyPr/>
                    <a:lstStyle/>
                    <a:p>
                      <a:pPr algn="ctr" fontAlgn="ctr"/>
                      <a:r>
                        <a:rPr lang="en-US" altLang="zh-CN" sz="1100" u="none" strike="noStrike">
                          <a:effectLst/>
                        </a:rPr>
                        <a:t>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dirty="0">
                          <a:effectLst/>
                        </a:rPr>
                        <a:t>武定中学</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HW019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r" fontAlgn="ctr"/>
                      <a:r>
                        <a:rPr lang="en-US" altLang="zh-CN" sz="1100" u="none" strike="noStrike">
                          <a:effectLst/>
                        </a:rPr>
                        <a:t>0.3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漫猫环保</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已完成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优秀</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dirty="0">
                          <a:solidFill>
                            <a:srgbClr val="FF0000"/>
                          </a:solidFill>
                          <a:effectLst/>
                        </a:rPr>
                        <a:t>合格</a:t>
                      </a:r>
                      <a:endParaRPr lang="zh-CN" altLang="en-US" sz="1100" b="0"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397454720"/>
                  </a:ext>
                </a:extLst>
              </a:tr>
            </a:tbl>
          </a:graphicData>
        </a:graphic>
      </p:graphicFrame>
    </p:spTree>
    <p:extLst>
      <p:ext uri="{BB962C8B-B14F-4D97-AF65-F5344CB8AC3E}">
        <p14:creationId xmlns:p14="http://schemas.microsoft.com/office/powerpoint/2010/main" val="983612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7" name="Shape 59"/>
          <p:cNvSpPr/>
          <p:nvPr/>
        </p:nvSpPr>
        <p:spPr>
          <a:xfrm>
            <a:off x="-5535632" y="-675894"/>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a:p>
        </p:txBody>
      </p:sp>
      <p:sp>
        <p:nvSpPr>
          <p:cNvPr id="1048858" name="Shape 60"/>
          <p:cNvSpPr/>
          <p:nvPr/>
        </p:nvSpPr>
        <p:spPr>
          <a:xfrm>
            <a:off x="3096696" y="792422"/>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59" name="Shape 61"/>
          <p:cNvSpPr/>
          <p:nvPr/>
        </p:nvSpPr>
        <p:spPr>
          <a:xfrm>
            <a:off x="409294" y="2565095"/>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0" name="Shape 62"/>
          <p:cNvSpPr/>
          <p:nvPr/>
        </p:nvSpPr>
        <p:spPr>
          <a:xfrm>
            <a:off x="357058" y="4387831"/>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1" name="Shape 64"/>
          <p:cNvSpPr/>
          <p:nvPr/>
        </p:nvSpPr>
        <p:spPr>
          <a:xfrm>
            <a:off x="10387742"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2" name="Shape 65"/>
          <p:cNvSpPr/>
          <p:nvPr/>
        </p:nvSpPr>
        <p:spPr>
          <a:xfrm>
            <a:off x="1594891" y="4929656"/>
            <a:ext cx="2560394" cy="718669"/>
          </a:xfrm>
          <a:prstGeom prst="rect">
            <a:avLst/>
          </a:prstGeom>
          <a:ln w="12700">
            <a:miter lim="400000"/>
          </a:ln>
        </p:spPr>
        <p:txBody>
          <a:bodyPr wrap="square" lIns="45718" tIns="45718" rIns="45718" bIns="45718">
            <a:spAutoFit/>
          </a:bodyPr>
          <a:lstStyle/>
          <a:p>
            <a:pPr lvl="0"/>
            <a:endParaRPr sz="2000" dirty="0">
              <a:solidFill>
                <a:srgbClr val="FF0000"/>
              </a:solidFill>
              <a:latin typeface="Songti SC Regular"/>
              <a:ea typeface="Songti SC Regular"/>
              <a:cs typeface="Songti SC Regular"/>
              <a:sym typeface="Songti SC Regular"/>
            </a:endParaRPr>
          </a:p>
        </p:txBody>
      </p:sp>
      <p:pic>
        <p:nvPicPr>
          <p:cNvPr id="9" name="图片 8">
            <a:extLst>
              <a:ext uri="{FF2B5EF4-FFF2-40B4-BE49-F238E27FC236}">
                <a16:creationId xmlns:a16="http://schemas.microsoft.com/office/drawing/2014/main" id="{9B37CAC5-E0D4-4414-B563-F2EFEBDBD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6449" y="1966444"/>
            <a:ext cx="3099852" cy="2968873"/>
          </a:xfrm>
          <a:prstGeom prst="rect">
            <a:avLst/>
          </a:prstGeom>
        </p:spPr>
      </p:pic>
      <p:pic>
        <p:nvPicPr>
          <p:cNvPr id="10" name="图片 9" descr="https://inews.gtimg.com/newsapp_bt/0/9784131277/1000">
            <a:extLst>
              <a:ext uri="{FF2B5EF4-FFF2-40B4-BE49-F238E27FC236}">
                <a16:creationId xmlns:a16="http://schemas.microsoft.com/office/drawing/2014/main" id="{74959E65-376E-4728-825D-4F10A73392F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29792" y="3267388"/>
            <a:ext cx="2984819" cy="3249325"/>
          </a:xfrm>
          <a:prstGeom prst="rect">
            <a:avLst/>
          </a:prstGeom>
          <a:noFill/>
          <a:ln>
            <a:noFill/>
          </a:ln>
        </p:spPr>
      </p:pic>
      <p:pic>
        <p:nvPicPr>
          <p:cNvPr id="11" name="图片 9" descr="https://inews.gtimg.com/newsapp_bt/0/9784131279/1000">
            <a:extLst>
              <a:ext uri="{FF2B5EF4-FFF2-40B4-BE49-F238E27FC236}">
                <a16:creationId xmlns:a16="http://schemas.microsoft.com/office/drawing/2014/main" id="{416F67C0-641A-4BB3-9DBE-AA5A35C7C9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8547" y="911133"/>
            <a:ext cx="3326129" cy="2102527"/>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7471F6AA-C647-4D4E-8A20-25CC07F238F2}"/>
              </a:ext>
            </a:extLst>
          </p:cNvPr>
          <p:cNvPicPr>
            <a:picLocks noChangeAspect="1"/>
          </p:cNvPicPr>
          <p:nvPr/>
        </p:nvPicPr>
        <p:blipFill>
          <a:blip r:embed="rId6"/>
          <a:stretch>
            <a:fillRect/>
          </a:stretch>
        </p:blipFill>
        <p:spPr>
          <a:xfrm>
            <a:off x="8184676" y="-50412"/>
            <a:ext cx="3527247" cy="2332308"/>
          </a:xfrm>
          <a:prstGeom prst="rect">
            <a:avLst/>
          </a:prstGeom>
        </p:spPr>
      </p:pic>
      <p:pic>
        <p:nvPicPr>
          <p:cNvPr id="13" name="图片 12">
            <a:extLst>
              <a:ext uri="{FF2B5EF4-FFF2-40B4-BE49-F238E27FC236}">
                <a16:creationId xmlns:a16="http://schemas.microsoft.com/office/drawing/2014/main" id="{856E9550-4460-4873-BEE0-78B68AF211D1}"/>
              </a:ext>
            </a:extLst>
          </p:cNvPr>
          <p:cNvPicPr>
            <a:picLocks noChangeAspect="1"/>
          </p:cNvPicPr>
          <p:nvPr/>
        </p:nvPicPr>
        <p:blipFill>
          <a:blip r:embed="rId7"/>
          <a:stretch>
            <a:fillRect/>
          </a:stretch>
        </p:blipFill>
        <p:spPr>
          <a:xfrm>
            <a:off x="8610797" y="4929656"/>
            <a:ext cx="3224255" cy="2030758"/>
          </a:xfrm>
          <a:prstGeom prst="rect">
            <a:avLst/>
          </a:prstGeom>
        </p:spPr>
      </p:pic>
      <p:sp>
        <p:nvSpPr>
          <p:cNvPr id="14" name="文本框 13">
            <a:extLst>
              <a:ext uri="{FF2B5EF4-FFF2-40B4-BE49-F238E27FC236}">
                <a16:creationId xmlns:a16="http://schemas.microsoft.com/office/drawing/2014/main" id="{196BA216-D57F-4FDC-A1C8-6EB7B8106921}"/>
              </a:ext>
            </a:extLst>
          </p:cNvPr>
          <p:cNvSpPr txBox="1"/>
          <p:nvPr/>
        </p:nvSpPr>
        <p:spPr>
          <a:xfrm>
            <a:off x="742248" y="1702421"/>
            <a:ext cx="3852909" cy="3493260"/>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pPr>
            <a:r>
              <a:rPr lang="en-US" altLang="zh-CN" sz="1300" dirty="0"/>
              <a:t>Another example :Statistics show that More than 39  percent of Ph.D. students  have symptoms of depression or  anxiety, which is six  times higher than the rate in the general population. If the tutors fails to give adequate guidance or help academically to Ph.D. candidates, the probability of depression and anxiety among the Ph.D. candidates is more than 50%. We</a:t>
            </a:r>
            <a:r>
              <a:rPr lang="zh-CN" altLang="en-US" sz="1300" dirty="0"/>
              <a:t> </a:t>
            </a:r>
            <a:r>
              <a:rPr lang="en-US" altLang="zh-CN" sz="1300" dirty="0"/>
              <a:t>design </a:t>
            </a:r>
            <a:r>
              <a:rPr lang="en-US" altLang="zh-CN" sz="1300" b="1" dirty="0"/>
              <a:t>the BLUE ANGEL WING</a:t>
            </a:r>
            <a:r>
              <a:rPr lang="en-US" altLang="zh-CN" sz="1300" dirty="0"/>
              <a:t> project with BLUE ANGEL LAB blockchain charity system to help these </a:t>
            </a:r>
            <a:r>
              <a:rPr lang="en-US" altLang="zh-CN" sz="1300" dirty="0" err="1"/>
              <a:t>ph.candidate</a:t>
            </a:r>
            <a:r>
              <a:rPr lang="en-US" altLang="zh-CN" sz="1300" dirty="0"/>
              <a:t>.</a:t>
            </a:r>
          </a:p>
          <a:p>
            <a:pPr marL="0" marR="0" indent="0" algn="l" defTabSz="914400" rtl="0" fontAlgn="auto" latinLnBrk="1" hangingPunct="0">
              <a:lnSpc>
                <a:spcPct val="100000"/>
              </a:lnSpc>
              <a:spcBef>
                <a:spcPts val="0"/>
              </a:spcBef>
              <a:spcAft>
                <a:spcPts val="0"/>
              </a:spcAft>
              <a:buClrTx/>
              <a:buSzTx/>
              <a:buFontTx/>
              <a:buNone/>
            </a:pPr>
            <a:endParaRPr lang="en-US" altLang="zh-CN" sz="1300" dirty="0"/>
          </a:p>
          <a:p>
            <a:pPr latinLnBrk="1" hangingPunct="0"/>
            <a:r>
              <a:rPr lang="en-US" altLang="zh-CN" sz="1300" b="1" dirty="0"/>
              <a:t>39% </a:t>
            </a:r>
            <a:r>
              <a:rPr lang="en-US" altLang="zh-CN" sz="1300" b="1" dirty="0" err="1"/>
              <a:t>以上的博士研究生有抑郁或者焦虑症状，这一数据是</a:t>
            </a:r>
            <a:r>
              <a:rPr lang="zh-CN" altLang="en-US" sz="1300" b="1" dirty="0"/>
              <a:t>普通</a:t>
            </a:r>
            <a:r>
              <a:rPr lang="en-US" altLang="zh-CN" sz="1300" b="1" dirty="0" err="1"/>
              <a:t>人群的</a:t>
            </a:r>
            <a:r>
              <a:rPr lang="en-US" altLang="zh-CN" sz="1300" b="1" dirty="0"/>
              <a:t> 6 </a:t>
            </a:r>
            <a:r>
              <a:rPr lang="en-US" altLang="zh-CN" sz="1300" b="1" dirty="0" err="1"/>
              <a:t>倍以上。如果导师能在学术上不能给予足够的指导和帮助的话，这个抑郁和焦虑的可能性超过</a:t>
            </a:r>
            <a:r>
              <a:rPr lang="en-US" altLang="zh-CN" sz="1300" b="1" dirty="0"/>
              <a:t> 50</a:t>
            </a:r>
            <a:r>
              <a:rPr lang="zh-CN" altLang="en-US" sz="1300" b="1" dirty="0"/>
              <a:t>。利用</a:t>
            </a:r>
            <a:r>
              <a:rPr lang="en-US" altLang="zh-CN" sz="1300" dirty="0"/>
              <a:t>BLUE ANGEL LAB</a:t>
            </a:r>
            <a:r>
              <a:rPr lang="zh-CN" altLang="en-US" sz="1300" b="1" dirty="0"/>
              <a:t>区块链慈善系统，我们设计了天使之翼项目，帮助这些抑郁的博士研究生。</a:t>
            </a:r>
            <a:endParaRPr kumimoji="0" lang="zh-CN" altLang="en-US" sz="1300" b="0" i="0" u="none" strike="noStrike" cap="none" spc="0" normalizeH="0" baseline="0" dirty="0">
              <a:ln>
                <a:noFill/>
              </a:ln>
              <a:solidFill>
                <a:srgbClr val="000000"/>
              </a:solidFill>
              <a:effectLst/>
              <a:latin typeface="+mn-lt"/>
              <a:ea typeface="+mn-ea"/>
              <a:cs typeface="+mn-cs"/>
              <a:sym typeface="Helvetica Neue"/>
            </a:endParaRPr>
          </a:p>
        </p:txBody>
      </p:sp>
      <p:pic>
        <p:nvPicPr>
          <p:cNvPr id="15" name="图片 14">
            <a:extLst>
              <a:ext uri="{FF2B5EF4-FFF2-40B4-BE49-F238E27FC236}">
                <a16:creationId xmlns:a16="http://schemas.microsoft.com/office/drawing/2014/main" id="{0B6333DA-9C81-43F0-81AD-D563E6F2F6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301" y="53867"/>
            <a:ext cx="1863061" cy="1046603"/>
          </a:xfrm>
          <a:prstGeom prst="rect">
            <a:avLst/>
          </a:prstGeom>
        </p:spPr>
      </p:pic>
    </p:spTree>
    <p:extLst>
      <p:ext uri="{BB962C8B-B14F-4D97-AF65-F5344CB8AC3E}">
        <p14:creationId xmlns:p14="http://schemas.microsoft.com/office/powerpoint/2010/main" val="2728834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3" name="Shape 59"/>
          <p:cNvSpPr/>
          <p:nvPr/>
        </p:nvSpPr>
        <p:spPr>
          <a:xfrm>
            <a:off x="-5621020" y="-2449830"/>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a:p>
        </p:txBody>
      </p:sp>
      <p:sp>
        <p:nvSpPr>
          <p:cNvPr id="1048774" name="Shape 60"/>
          <p:cNvSpPr/>
          <p:nvPr/>
        </p:nvSpPr>
        <p:spPr>
          <a:xfrm>
            <a:off x="1984250" y="193767"/>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5" name="Shape 61"/>
          <p:cNvSpPr/>
          <p:nvPr/>
        </p:nvSpPr>
        <p:spPr>
          <a:xfrm>
            <a:off x="360241" y="2528031"/>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6" name="Shape 62"/>
          <p:cNvSpPr/>
          <p:nvPr/>
        </p:nvSpPr>
        <p:spPr>
          <a:xfrm>
            <a:off x="193351" y="4416688"/>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7" name="Shape 64"/>
          <p:cNvSpPr/>
          <p:nvPr/>
        </p:nvSpPr>
        <p:spPr>
          <a:xfrm>
            <a:off x="10817510"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27" name="Shape 143">
            <a:extLst>
              <a:ext uri="{FF2B5EF4-FFF2-40B4-BE49-F238E27FC236}">
                <a16:creationId xmlns:a16="http://schemas.microsoft.com/office/drawing/2014/main" id="{D0E8F6EE-C924-4956-8037-46F92F3C87B5}"/>
              </a:ext>
            </a:extLst>
          </p:cNvPr>
          <p:cNvSpPr/>
          <p:nvPr/>
        </p:nvSpPr>
        <p:spPr>
          <a:xfrm>
            <a:off x="-178457" y="-40482"/>
            <a:ext cx="12310330" cy="454634"/>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11" name="图片 10">
            <a:extLst>
              <a:ext uri="{FF2B5EF4-FFF2-40B4-BE49-F238E27FC236}">
                <a16:creationId xmlns:a16="http://schemas.microsoft.com/office/drawing/2014/main" id="{E086A06F-2BD5-4471-8B8A-7D4314258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0313" y="1462111"/>
            <a:ext cx="2401247" cy="2065072"/>
          </a:xfrm>
          <a:prstGeom prst="rect">
            <a:avLst/>
          </a:prstGeom>
        </p:spPr>
      </p:pic>
      <p:pic>
        <p:nvPicPr>
          <p:cNvPr id="12" name="图片 11">
            <a:extLst>
              <a:ext uri="{FF2B5EF4-FFF2-40B4-BE49-F238E27FC236}">
                <a16:creationId xmlns:a16="http://schemas.microsoft.com/office/drawing/2014/main" id="{C609ECD3-893B-4A15-AD18-3DB09BCE7A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7406" y="2823500"/>
            <a:ext cx="2072669" cy="1484031"/>
          </a:xfrm>
          <a:prstGeom prst="rect">
            <a:avLst/>
          </a:prstGeom>
        </p:spPr>
      </p:pic>
      <p:pic>
        <p:nvPicPr>
          <p:cNvPr id="13" name="图片 10">
            <a:extLst>
              <a:ext uri="{FF2B5EF4-FFF2-40B4-BE49-F238E27FC236}">
                <a16:creationId xmlns:a16="http://schemas.microsoft.com/office/drawing/2014/main" id="{2DC130F5-5142-4185-A040-815538E71263}"/>
              </a:ext>
            </a:extLst>
          </p:cNvPr>
          <p:cNvPicPr>
            <a:picLocks noChangeAspect="1"/>
          </p:cNvPicPr>
          <p:nvPr/>
        </p:nvPicPr>
        <p:blipFill>
          <a:blip r:embed="rId5" cstate="print"/>
          <a:stretch>
            <a:fillRect/>
          </a:stretch>
        </p:blipFill>
        <p:spPr>
          <a:xfrm>
            <a:off x="7429252" y="5051506"/>
            <a:ext cx="1681230" cy="1183806"/>
          </a:xfrm>
          <a:prstGeom prst="rect">
            <a:avLst/>
          </a:prstGeom>
        </p:spPr>
      </p:pic>
      <p:sp>
        <p:nvSpPr>
          <p:cNvPr id="14" name="文本框 13">
            <a:extLst>
              <a:ext uri="{FF2B5EF4-FFF2-40B4-BE49-F238E27FC236}">
                <a16:creationId xmlns:a16="http://schemas.microsoft.com/office/drawing/2014/main" id="{971A6D72-80F3-4FE6-8F4B-9D4B2DA950EC}"/>
              </a:ext>
            </a:extLst>
          </p:cNvPr>
          <p:cNvSpPr txBox="1"/>
          <p:nvPr/>
        </p:nvSpPr>
        <p:spPr>
          <a:xfrm>
            <a:off x="910953" y="1069174"/>
            <a:ext cx="5561136" cy="2308324"/>
          </a:xfrm>
          <a:prstGeom prst="rect">
            <a:avLst/>
          </a:prstGeom>
          <a:noFill/>
        </p:spPr>
        <p:txBody>
          <a:bodyPr wrap="square" rtlCol="0">
            <a:spAutoFit/>
          </a:bodyPr>
          <a:lstStyle/>
          <a:p>
            <a:r>
              <a:rPr lang="en-US" altLang="zh-CN" dirty="0">
                <a:sym typeface="Helvetica Neue"/>
              </a:rPr>
              <a:t>For example </a:t>
            </a:r>
            <a:r>
              <a:rPr lang="zh-CN" altLang="en-US" dirty="0">
                <a:sym typeface="Helvetica Neue"/>
              </a:rPr>
              <a:t>： </a:t>
            </a:r>
            <a:r>
              <a:rPr lang="en-US" altLang="zh-CN" dirty="0"/>
              <a:t>QIU ZHANG is a diligent </a:t>
            </a:r>
            <a:r>
              <a:rPr lang="en-US" altLang="zh-CN" dirty="0" err="1"/>
              <a:t>pd.D</a:t>
            </a:r>
            <a:r>
              <a:rPr lang="en-US" altLang="zh-CN" dirty="0"/>
              <a:t> candidate of a university who majored in molecular biology, and she need help to improve her academic performance, but the professor who tutor her is too busy to give her </a:t>
            </a:r>
            <a:r>
              <a:rPr lang="en-US" altLang="zh-CN" dirty="0" err="1"/>
              <a:t>adequet</a:t>
            </a:r>
            <a:r>
              <a:rPr lang="en-US" altLang="zh-CN" dirty="0"/>
              <a:t> instruction, and QIU ZHANG is depressed .</a:t>
            </a:r>
          </a:p>
          <a:p>
            <a:endParaRPr lang="en-US" altLang="zh-CN" dirty="0"/>
          </a:p>
          <a:p>
            <a:endParaRPr lang="en-US" altLang="zh-CN" dirty="0"/>
          </a:p>
        </p:txBody>
      </p:sp>
      <p:pic>
        <p:nvPicPr>
          <p:cNvPr id="15" name="图片 14">
            <a:extLst>
              <a:ext uri="{FF2B5EF4-FFF2-40B4-BE49-F238E27FC236}">
                <a16:creationId xmlns:a16="http://schemas.microsoft.com/office/drawing/2014/main" id="{A94829BD-0381-457F-AA2F-52C0C8F94E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7262" y="4104133"/>
            <a:ext cx="2295144" cy="1526271"/>
          </a:xfrm>
          <a:prstGeom prst="rect">
            <a:avLst/>
          </a:prstGeom>
        </p:spPr>
      </p:pic>
      <p:pic>
        <p:nvPicPr>
          <p:cNvPr id="16" name="图片 15">
            <a:extLst>
              <a:ext uri="{FF2B5EF4-FFF2-40B4-BE49-F238E27FC236}">
                <a16:creationId xmlns:a16="http://schemas.microsoft.com/office/drawing/2014/main" id="{0564AEDC-4E2B-444D-90F0-466B92E63D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982" y="130083"/>
            <a:ext cx="1863061" cy="1046603"/>
          </a:xfrm>
          <a:prstGeom prst="rect">
            <a:avLst/>
          </a:prstGeom>
        </p:spPr>
      </p:pic>
      <p:sp>
        <p:nvSpPr>
          <p:cNvPr id="17" name="文本框 16">
            <a:extLst>
              <a:ext uri="{FF2B5EF4-FFF2-40B4-BE49-F238E27FC236}">
                <a16:creationId xmlns:a16="http://schemas.microsoft.com/office/drawing/2014/main" id="{2D78300A-4D58-4E0E-82CA-2C0088E2B5BA}"/>
              </a:ext>
            </a:extLst>
          </p:cNvPr>
          <p:cNvSpPr txBox="1"/>
          <p:nvPr/>
        </p:nvSpPr>
        <p:spPr>
          <a:xfrm>
            <a:off x="1781938" y="4307531"/>
            <a:ext cx="3895344" cy="1477328"/>
          </a:xfrm>
          <a:prstGeom prst="rect">
            <a:avLst/>
          </a:prstGeom>
          <a:noFill/>
        </p:spPr>
        <p:txBody>
          <a:bodyPr wrap="square" rtlCol="0">
            <a:spAutoFit/>
          </a:bodyPr>
          <a:lstStyle/>
          <a:p>
            <a:r>
              <a:rPr lang="zh-CN" altLang="en-US" dirty="0"/>
              <a:t>张秋是个勤奋的</a:t>
            </a:r>
            <a:r>
              <a:rPr lang="en-US" altLang="zh-CN" dirty="0"/>
              <a:t>pd</a:t>
            </a:r>
            <a:r>
              <a:rPr lang="zh-CN" altLang="en-US" dirty="0"/>
              <a:t>。她是一所大学分子生物学专业的博士研究生，她需要帮助来提高她的学术表现，但是指导她的教授太忙了，没有给她足够的指导，张秋很沮丧</a:t>
            </a:r>
          </a:p>
        </p:txBody>
      </p:sp>
    </p:spTree>
    <p:extLst>
      <p:ext uri="{BB962C8B-B14F-4D97-AF65-F5344CB8AC3E}">
        <p14:creationId xmlns:p14="http://schemas.microsoft.com/office/powerpoint/2010/main" val="3600170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3" name="Shape 59"/>
          <p:cNvSpPr/>
          <p:nvPr/>
        </p:nvSpPr>
        <p:spPr>
          <a:xfrm>
            <a:off x="-5621020" y="-2449830"/>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a:p>
        </p:txBody>
      </p:sp>
      <p:sp>
        <p:nvSpPr>
          <p:cNvPr id="1048774" name="Shape 60"/>
          <p:cNvSpPr/>
          <p:nvPr/>
        </p:nvSpPr>
        <p:spPr>
          <a:xfrm>
            <a:off x="1984250" y="193767"/>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5" name="Shape 61"/>
          <p:cNvSpPr/>
          <p:nvPr/>
        </p:nvSpPr>
        <p:spPr>
          <a:xfrm>
            <a:off x="409294" y="2565095"/>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6" name="Shape 62"/>
          <p:cNvSpPr/>
          <p:nvPr/>
        </p:nvSpPr>
        <p:spPr>
          <a:xfrm>
            <a:off x="357058" y="4387831"/>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7" name="Shape 64"/>
          <p:cNvSpPr/>
          <p:nvPr/>
        </p:nvSpPr>
        <p:spPr>
          <a:xfrm>
            <a:off x="10817510"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27" name="Shape 143">
            <a:extLst>
              <a:ext uri="{FF2B5EF4-FFF2-40B4-BE49-F238E27FC236}">
                <a16:creationId xmlns:a16="http://schemas.microsoft.com/office/drawing/2014/main" id="{D0E8F6EE-C924-4956-8037-46F92F3C87B5}"/>
              </a:ext>
            </a:extLst>
          </p:cNvPr>
          <p:cNvSpPr/>
          <p:nvPr/>
        </p:nvSpPr>
        <p:spPr>
          <a:xfrm>
            <a:off x="-178457" y="-40482"/>
            <a:ext cx="12310330" cy="454634"/>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13" name="图片 10">
            <a:extLst>
              <a:ext uri="{FF2B5EF4-FFF2-40B4-BE49-F238E27FC236}">
                <a16:creationId xmlns:a16="http://schemas.microsoft.com/office/drawing/2014/main" id="{2DC130F5-5142-4185-A040-815538E71263}"/>
              </a:ext>
            </a:extLst>
          </p:cNvPr>
          <p:cNvPicPr>
            <a:picLocks noChangeAspect="1"/>
          </p:cNvPicPr>
          <p:nvPr/>
        </p:nvPicPr>
        <p:blipFill>
          <a:blip r:embed="rId3" cstate="print"/>
          <a:stretch>
            <a:fillRect/>
          </a:stretch>
        </p:blipFill>
        <p:spPr>
          <a:xfrm>
            <a:off x="9629653" y="2519458"/>
            <a:ext cx="1992979" cy="1403318"/>
          </a:xfrm>
          <a:prstGeom prst="rect">
            <a:avLst/>
          </a:prstGeom>
        </p:spPr>
      </p:pic>
      <p:sp>
        <p:nvSpPr>
          <p:cNvPr id="14" name="文本框 13">
            <a:extLst>
              <a:ext uri="{FF2B5EF4-FFF2-40B4-BE49-F238E27FC236}">
                <a16:creationId xmlns:a16="http://schemas.microsoft.com/office/drawing/2014/main" id="{971A6D72-80F3-4FE6-8F4B-9D4B2DA950EC}"/>
              </a:ext>
            </a:extLst>
          </p:cNvPr>
          <p:cNvSpPr txBox="1"/>
          <p:nvPr/>
        </p:nvSpPr>
        <p:spPr>
          <a:xfrm>
            <a:off x="937413" y="1092373"/>
            <a:ext cx="5561136" cy="3693319"/>
          </a:xfrm>
          <a:prstGeom prst="rect">
            <a:avLst/>
          </a:prstGeom>
          <a:noFill/>
        </p:spPr>
        <p:txBody>
          <a:bodyPr wrap="square" rtlCol="0">
            <a:spAutoFit/>
          </a:bodyPr>
          <a:lstStyle/>
          <a:p>
            <a:endParaRPr lang="en-US" altLang="zh-CN" dirty="0"/>
          </a:p>
          <a:p>
            <a:r>
              <a:rPr lang="en-US" altLang="zh-CN" dirty="0"/>
              <a:t>Now QIU ZHANG can get help from this Blue Angel Lab blockchain charity system, Blue Angel Lab blockchain charity system help her to find donation to help her pay for service provided by academic instruction company, it tutor her on editing scientific paper. Now QIU ZHANG ’s paper published successfully , he got her </a:t>
            </a:r>
            <a:r>
              <a:rPr lang="en-US" altLang="zh-CN" dirty="0" err="1"/>
              <a:t>ph.D</a:t>
            </a:r>
            <a:r>
              <a:rPr lang="en-US" altLang="zh-CN" dirty="0"/>
              <a:t> degree successfully. After she got a good job and well have  income, and contribute to the society.  she decide to donate to the similar project to help other </a:t>
            </a:r>
            <a:r>
              <a:rPr lang="en-US" altLang="zh-CN" dirty="0" err="1"/>
              <a:t>ph.D</a:t>
            </a:r>
            <a:r>
              <a:rPr lang="en-US" altLang="zh-CN" dirty="0"/>
              <a:t> candidate. , in the future she may be a donator or service provider for the same project.</a:t>
            </a:r>
            <a:endParaRPr lang="zh-CN" altLang="en-US" dirty="0"/>
          </a:p>
        </p:txBody>
      </p:sp>
      <p:pic>
        <p:nvPicPr>
          <p:cNvPr id="15" name="图片 14">
            <a:extLst>
              <a:ext uri="{FF2B5EF4-FFF2-40B4-BE49-F238E27FC236}">
                <a16:creationId xmlns:a16="http://schemas.microsoft.com/office/drawing/2014/main" id="{F05893E4-ABE0-45B5-B75E-80F37B369E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6473" y="2405678"/>
            <a:ext cx="1524000" cy="2282952"/>
          </a:xfrm>
          <a:prstGeom prst="rect">
            <a:avLst/>
          </a:prstGeom>
        </p:spPr>
      </p:pic>
      <p:pic>
        <p:nvPicPr>
          <p:cNvPr id="16" name="图片 15">
            <a:extLst>
              <a:ext uri="{FF2B5EF4-FFF2-40B4-BE49-F238E27FC236}">
                <a16:creationId xmlns:a16="http://schemas.microsoft.com/office/drawing/2014/main" id="{657B849D-2D6E-4B16-8087-392DDE960C0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0473" y="4682238"/>
            <a:ext cx="1965608" cy="1313026"/>
          </a:xfrm>
          <a:prstGeom prst="rect">
            <a:avLst/>
          </a:prstGeom>
        </p:spPr>
      </p:pic>
      <p:pic>
        <p:nvPicPr>
          <p:cNvPr id="17" name="图片 16">
            <a:extLst>
              <a:ext uri="{FF2B5EF4-FFF2-40B4-BE49-F238E27FC236}">
                <a16:creationId xmlns:a16="http://schemas.microsoft.com/office/drawing/2014/main" id="{41E386C1-5A07-494F-B930-F644D104AFE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94186" y="632269"/>
            <a:ext cx="2335273" cy="1555292"/>
          </a:xfrm>
          <a:prstGeom prst="rect">
            <a:avLst/>
          </a:prstGeom>
        </p:spPr>
      </p:pic>
      <p:pic>
        <p:nvPicPr>
          <p:cNvPr id="18" name="图片 17">
            <a:extLst>
              <a:ext uri="{FF2B5EF4-FFF2-40B4-BE49-F238E27FC236}">
                <a16:creationId xmlns:a16="http://schemas.microsoft.com/office/drawing/2014/main" id="{64F27C48-8887-4E55-ADAE-70FF6125F80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8530" y="4889193"/>
            <a:ext cx="1644827" cy="1759965"/>
          </a:xfrm>
          <a:prstGeom prst="rect">
            <a:avLst/>
          </a:prstGeom>
        </p:spPr>
      </p:pic>
      <p:pic>
        <p:nvPicPr>
          <p:cNvPr id="19" name="图片 18">
            <a:extLst>
              <a:ext uri="{FF2B5EF4-FFF2-40B4-BE49-F238E27FC236}">
                <a16:creationId xmlns:a16="http://schemas.microsoft.com/office/drawing/2014/main" id="{3623F743-F424-421B-958E-CB8F602DFBD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98432" y="5060312"/>
            <a:ext cx="2128717" cy="1417726"/>
          </a:xfrm>
          <a:prstGeom prst="rect">
            <a:avLst/>
          </a:prstGeom>
        </p:spPr>
      </p:pic>
      <p:sp>
        <p:nvSpPr>
          <p:cNvPr id="2" name="文本框 1">
            <a:extLst>
              <a:ext uri="{FF2B5EF4-FFF2-40B4-BE49-F238E27FC236}">
                <a16:creationId xmlns:a16="http://schemas.microsoft.com/office/drawing/2014/main" id="{7EA76800-281C-4573-91EA-0F3575579998}"/>
              </a:ext>
            </a:extLst>
          </p:cNvPr>
          <p:cNvSpPr txBox="1"/>
          <p:nvPr/>
        </p:nvSpPr>
        <p:spPr>
          <a:xfrm>
            <a:off x="309441" y="4919241"/>
            <a:ext cx="3771875" cy="1692771"/>
          </a:xfrm>
          <a:prstGeom prst="rect">
            <a:avLst/>
          </a:prstGeom>
          <a:noFill/>
        </p:spPr>
        <p:txBody>
          <a:bodyPr wrap="square" rtlCol="0">
            <a:spAutoFit/>
          </a:bodyPr>
          <a:lstStyle/>
          <a:p>
            <a:r>
              <a:rPr lang="zh-CN" altLang="en-US" sz="1300" dirty="0"/>
              <a:t>现在张秋可以从</a:t>
            </a:r>
            <a:r>
              <a:rPr lang="en-US" altLang="zh-CN" sz="1300" dirty="0"/>
              <a:t>Blue Angel Lab</a:t>
            </a:r>
            <a:r>
              <a:rPr lang="zh-CN" altLang="en-US" sz="1300" dirty="0"/>
              <a:t>区块链慈善系统得到帮助，</a:t>
            </a:r>
            <a:r>
              <a:rPr lang="en-US" altLang="zh-CN" sz="1300" dirty="0"/>
              <a:t> Blue Angel Lab</a:t>
            </a:r>
            <a:r>
              <a:rPr lang="zh-CN" altLang="en-US" sz="1300" dirty="0"/>
              <a:t>区块链慈善系统帮助她找到捐款，帮助她支付学术指导公司提供的服务，指导她编辑科学论文。张秋的论文发表成功，他获得了她的博士学位。她找到一份好工作后，我们就有了收入，对社会做出了贡献。她决定为类似的项目捐款，帮助其他博士生。，在未来，她可能成为同一项目的捐赠者或服务提供者。</a:t>
            </a:r>
          </a:p>
        </p:txBody>
      </p:sp>
      <p:pic>
        <p:nvPicPr>
          <p:cNvPr id="20" name="图片 19">
            <a:extLst>
              <a:ext uri="{FF2B5EF4-FFF2-40B4-BE49-F238E27FC236}">
                <a16:creationId xmlns:a16="http://schemas.microsoft.com/office/drawing/2014/main" id="{70D29165-C098-4EB6-A274-3AB2766F2B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9793" y="80208"/>
            <a:ext cx="1493895" cy="839218"/>
          </a:xfrm>
          <a:prstGeom prst="rect">
            <a:avLst/>
          </a:prstGeom>
        </p:spPr>
      </p:pic>
    </p:spTree>
    <p:extLst>
      <p:ext uri="{BB962C8B-B14F-4D97-AF65-F5344CB8AC3E}">
        <p14:creationId xmlns:p14="http://schemas.microsoft.com/office/powerpoint/2010/main" val="3556537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3" name="Shape 59"/>
          <p:cNvSpPr/>
          <p:nvPr/>
        </p:nvSpPr>
        <p:spPr>
          <a:xfrm>
            <a:off x="-5732300" y="-2412766"/>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a:p>
        </p:txBody>
      </p:sp>
      <p:sp>
        <p:nvSpPr>
          <p:cNvPr id="1048774" name="Shape 60"/>
          <p:cNvSpPr/>
          <p:nvPr/>
        </p:nvSpPr>
        <p:spPr>
          <a:xfrm>
            <a:off x="1984250" y="193767"/>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5" name="Shape 61"/>
          <p:cNvSpPr/>
          <p:nvPr/>
        </p:nvSpPr>
        <p:spPr>
          <a:xfrm>
            <a:off x="409294" y="2565095"/>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6" name="Shape 62"/>
          <p:cNvSpPr/>
          <p:nvPr/>
        </p:nvSpPr>
        <p:spPr>
          <a:xfrm>
            <a:off x="357058" y="4387831"/>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7" name="Shape 64"/>
          <p:cNvSpPr/>
          <p:nvPr/>
        </p:nvSpPr>
        <p:spPr>
          <a:xfrm>
            <a:off x="10817510"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27" name="Shape 143">
            <a:extLst>
              <a:ext uri="{FF2B5EF4-FFF2-40B4-BE49-F238E27FC236}">
                <a16:creationId xmlns:a16="http://schemas.microsoft.com/office/drawing/2014/main" id="{D0E8F6EE-C924-4956-8037-46F92F3C87B5}"/>
              </a:ext>
            </a:extLst>
          </p:cNvPr>
          <p:cNvSpPr/>
          <p:nvPr/>
        </p:nvSpPr>
        <p:spPr>
          <a:xfrm>
            <a:off x="-178457" y="-40482"/>
            <a:ext cx="12310330" cy="454634"/>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sp>
        <p:nvSpPr>
          <p:cNvPr id="14" name="文本框 13">
            <a:extLst>
              <a:ext uri="{FF2B5EF4-FFF2-40B4-BE49-F238E27FC236}">
                <a16:creationId xmlns:a16="http://schemas.microsoft.com/office/drawing/2014/main" id="{971A6D72-80F3-4FE6-8F4B-9D4B2DA950EC}"/>
              </a:ext>
            </a:extLst>
          </p:cNvPr>
          <p:cNvSpPr txBox="1"/>
          <p:nvPr/>
        </p:nvSpPr>
        <p:spPr>
          <a:xfrm>
            <a:off x="409294" y="825034"/>
            <a:ext cx="7140400" cy="3416320"/>
          </a:xfrm>
          <a:prstGeom prst="rect">
            <a:avLst/>
          </a:prstGeom>
          <a:noFill/>
        </p:spPr>
        <p:txBody>
          <a:bodyPr wrap="square" rtlCol="0">
            <a:spAutoFit/>
          </a:bodyPr>
          <a:lstStyle/>
          <a:p>
            <a:r>
              <a:rPr lang="en-US" altLang="zh-CN" dirty="0"/>
              <a:t>the criterion to choose ph. D candidate for the project is the time they spend to pursue their degree, generally the longer the time their spent on the degree the more likely that they were chosen for the project, </a:t>
            </a:r>
          </a:p>
          <a:p>
            <a:endParaRPr lang="en-US" altLang="zh-CN" dirty="0"/>
          </a:p>
          <a:p>
            <a:r>
              <a:rPr lang="en-US" altLang="zh-CN" dirty="0"/>
              <a:t>the criterion to choose the company that can  provide academic consulting /research consulting service/ paper editing </a:t>
            </a:r>
            <a:r>
              <a:rPr lang="en-US" altLang="zh-CN" dirty="0" err="1"/>
              <a:t>sevice</a:t>
            </a:r>
            <a:r>
              <a:rPr lang="en-US" altLang="zh-CN" dirty="0"/>
              <a:t> is that, if  this company familiar with the specific field that the ph. D candidate majored in </a:t>
            </a:r>
            <a:r>
              <a:rPr lang="en-US" altLang="zh-CN" dirty="0" err="1"/>
              <a:t>etc</a:t>
            </a:r>
            <a:endParaRPr lang="en-US" altLang="zh-CN" dirty="0"/>
          </a:p>
          <a:p>
            <a:endParaRPr lang="en-US" altLang="zh-CN" dirty="0"/>
          </a:p>
          <a:p>
            <a:r>
              <a:rPr lang="en-US" altLang="zh-CN" dirty="0"/>
              <a:t>f the required paper is published and </a:t>
            </a:r>
            <a:r>
              <a:rPr lang="en-US" altLang="zh-CN" dirty="0" err="1"/>
              <a:t>and</a:t>
            </a:r>
            <a:r>
              <a:rPr lang="en-US" altLang="zh-CN" dirty="0"/>
              <a:t> the ph. d candidate get the academic degree, then a project is validated and valued well ,then the company may be paid</a:t>
            </a:r>
          </a:p>
        </p:txBody>
      </p:sp>
      <p:pic>
        <p:nvPicPr>
          <p:cNvPr id="15" name="图片 14">
            <a:extLst>
              <a:ext uri="{FF2B5EF4-FFF2-40B4-BE49-F238E27FC236}">
                <a16:creationId xmlns:a16="http://schemas.microsoft.com/office/drawing/2014/main" id="{460C91D3-6C54-4210-91FA-750B97B5C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0303" y="2906643"/>
            <a:ext cx="2658056" cy="1772037"/>
          </a:xfrm>
          <a:prstGeom prst="rect">
            <a:avLst/>
          </a:prstGeom>
        </p:spPr>
      </p:pic>
      <p:pic>
        <p:nvPicPr>
          <p:cNvPr id="17" name="图片 16">
            <a:extLst>
              <a:ext uri="{FF2B5EF4-FFF2-40B4-BE49-F238E27FC236}">
                <a16:creationId xmlns:a16="http://schemas.microsoft.com/office/drawing/2014/main" id="{D4600EFE-BA90-4422-9E86-DB4E02355C8B}"/>
              </a:ext>
            </a:extLst>
          </p:cNvPr>
          <p:cNvPicPr>
            <a:picLocks noChangeAspect="1"/>
          </p:cNvPicPr>
          <p:nvPr/>
        </p:nvPicPr>
        <p:blipFill rotWithShape="1">
          <a:blip r:embed="rId4">
            <a:extLst>
              <a:ext uri="{28A0092B-C50C-407E-A947-70E740481C1C}">
                <a14:useLocalDpi xmlns:a14="http://schemas.microsoft.com/office/drawing/2010/main" val="0"/>
              </a:ext>
            </a:extLst>
          </a:blip>
          <a:srcRect b="9088"/>
          <a:stretch/>
        </p:blipFill>
        <p:spPr>
          <a:xfrm>
            <a:off x="7857845" y="646848"/>
            <a:ext cx="2658056" cy="1773704"/>
          </a:xfrm>
          <a:prstGeom prst="rect">
            <a:avLst/>
          </a:prstGeom>
        </p:spPr>
      </p:pic>
      <p:pic>
        <p:nvPicPr>
          <p:cNvPr id="19" name="图片 18">
            <a:extLst>
              <a:ext uri="{FF2B5EF4-FFF2-40B4-BE49-F238E27FC236}">
                <a16:creationId xmlns:a16="http://schemas.microsoft.com/office/drawing/2014/main" id="{F8239341-8D16-4021-9FAD-502AE1AD19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3927" y="4781031"/>
            <a:ext cx="1524000" cy="2069592"/>
          </a:xfrm>
          <a:prstGeom prst="rect">
            <a:avLst/>
          </a:prstGeom>
        </p:spPr>
      </p:pic>
      <p:pic>
        <p:nvPicPr>
          <p:cNvPr id="20" name="图片 19">
            <a:extLst>
              <a:ext uri="{FF2B5EF4-FFF2-40B4-BE49-F238E27FC236}">
                <a16:creationId xmlns:a16="http://schemas.microsoft.com/office/drawing/2014/main" id="{0BE5AE32-D3D6-48BF-82B6-FA4EFF1FD9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88367" y="3292925"/>
            <a:ext cx="1524000" cy="2289048"/>
          </a:xfrm>
          <a:prstGeom prst="rect">
            <a:avLst/>
          </a:prstGeom>
        </p:spPr>
      </p:pic>
      <p:pic>
        <p:nvPicPr>
          <p:cNvPr id="22" name="图片 21">
            <a:extLst>
              <a:ext uri="{FF2B5EF4-FFF2-40B4-BE49-F238E27FC236}">
                <a16:creationId xmlns:a16="http://schemas.microsoft.com/office/drawing/2014/main" id="{34A28DB3-D33C-4721-B82B-B75B6497E2C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20967" b="168"/>
          <a:stretch/>
        </p:blipFill>
        <p:spPr>
          <a:xfrm>
            <a:off x="10504199" y="553995"/>
            <a:ext cx="1533964" cy="2592591"/>
          </a:xfrm>
          <a:prstGeom prst="rect">
            <a:avLst/>
          </a:prstGeom>
        </p:spPr>
      </p:pic>
      <p:pic>
        <p:nvPicPr>
          <p:cNvPr id="24" name="图片 23">
            <a:extLst>
              <a:ext uri="{FF2B5EF4-FFF2-40B4-BE49-F238E27FC236}">
                <a16:creationId xmlns:a16="http://schemas.microsoft.com/office/drawing/2014/main" id="{42990562-B855-4637-93F8-C0544E7988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53070" y="4829272"/>
            <a:ext cx="1871834" cy="1871834"/>
          </a:xfrm>
          <a:prstGeom prst="rect">
            <a:avLst/>
          </a:prstGeom>
        </p:spPr>
      </p:pic>
      <p:sp>
        <p:nvSpPr>
          <p:cNvPr id="2" name="文本框 1">
            <a:extLst>
              <a:ext uri="{FF2B5EF4-FFF2-40B4-BE49-F238E27FC236}">
                <a16:creationId xmlns:a16="http://schemas.microsoft.com/office/drawing/2014/main" id="{F8C8394C-3B89-4ACA-B845-2D8EA075DC7B}"/>
              </a:ext>
            </a:extLst>
          </p:cNvPr>
          <p:cNvSpPr txBox="1"/>
          <p:nvPr/>
        </p:nvSpPr>
        <p:spPr>
          <a:xfrm>
            <a:off x="807637" y="4997480"/>
            <a:ext cx="5376672" cy="1692771"/>
          </a:xfrm>
          <a:prstGeom prst="rect">
            <a:avLst/>
          </a:prstGeom>
          <a:noFill/>
        </p:spPr>
        <p:txBody>
          <a:bodyPr wrap="square" rtlCol="0">
            <a:spAutoFit/>
          </a:bodyPr>
          <a:lstStyle/>
          <a:p>
            <a:r>
              <a:rPr lang="zh-CN" altLang="en-US" sz="1300" b="1" dirty="0"/>
              <a:t>选择博士受助研究生的标准是他们攻读学位的时间，一般来说，他们在学位上花费的时间越长，他们被选做这个项目受捐人的可能性就越大，</a:t>
            </a:r>
          </a:p>
          <a:p>
            <a:endParaRPr lang="zh-CN" altLang="en-US" sz="1300" b="1" dirty="0"/>
          </a:p>
          <a:p>
            <a:r>
              <a:rPr lang="zh-CN" altLang="en-US" sz="1300" b="1" dirty="0"/>
              <a:t>选择能够提供学术咨询</a:t>
            </a:r>
            <a:r>
              <a:rPr lang="en-US" altLang="zh-CN" sz="1300" b="1" dirty="0"/>
              <a:t>/</a:t>
            </a:r>
            <a:r>
              <a:rPr lang="zh-CN" altLang="en-US" sz="1300" b="1" dirty="0"/>
              <a:t>研究咨询服务</a:t>
            </a:r>
            <a:r>
              <a:rPr lang="en-US" altLang="zh-CN" sz="1300" b="1" dirty="0"/>
              <a:t>/</a:t>
            </a:r>
            <a:r>
              <a:rPr lang="zh-CN" altLang="en-US" sz="1300" b="1" dirty="0"/>
              <a:t>论文编辑服务的公司的标准是，如果该公司熟悉博士生专业等具体领域</a:t>
            </a:r>
          </a:p>
          <a:p>
            <a:endParaRPr lang="zh-CN" altLang="en-US" sz="1300" b="1" dirty="0"/>
          </a:p>
          <a:p>
            <a:r>
              <a:rPr lang="zh-CN" altLang="en-US" sz="1300" b="1" dirty="0"/>
              <a:t>如果所要求的论文被发表，博士候选人获得学位，然后一个项目得到验证和重视，然后公司可能会得到报酬</a:t>
            </a:r>
          </a:p>
        </p:txBody>
      </p:sp>
      <p:pic>
        <p:nvPicPr>
          <p:cNvPr id="25" name="图片 24">
            <a:extLst>
              <a:ext uri="{FF2B5EF4-FFF2-40B4-BE49-F238E27FC236}">
                <a16:creationId xmlns:a16="http://schemas.microsoft.com/office/drawing/2014/main" id="{8C13375D-1F22-4E9F-ADDF-F2C78658C9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976" y="0"/>
            <a:ext cx="1413218" cy="793896"/>
          </a:xfrm>
          <a:prstGeom prst="rect">
            <a:avLst/>
          </a:prstGeom>
        </p:spPr>
      </p:pic>
    </p:spTree>
    <p:extLst>
      <p:ext uri="{BB962C8B-B14F-4D97-AF65-F5344CB8AC3E}">
        <p14:creationId xmlns:p14="http://schemas.microsoft.com/office/powerpoint/2010/main" val="1780328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4" name="Shape 59"/>
          <p:cNvSpPr/>
          <p:nvPr/>
        </p:nvSpPr>
        <p:spPr>
          <a:xfrm>
            <a:off x="-5621020" y="-2449830"/>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dirty="0"/>
          </a:p>
        </p:txBody>
      </p:sp>
      <p:sp>
        <p:nvSpPr>
          <p:cNvPr id="1048995" name="Shape 60"/>
          <p:cNvSpPr/>
          <p:nvPr/>
        </p:nvSpPr>
        <p:spPr>
          <a:xfrm>
            <a:off x="2281775" y="434123"/>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996" name="Shape 61"/>
          <p:cNvSpPr/>
          <p:nvPr/>
        </p:nvSpPr>
        <p:spPr>
          <a:xfrm>
            <a:off x="409294" y="2565095"/>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997" name="Shape 62"/>
          <p:cNvSpPr/>
          <p:nvPr/>
        </p:nvSpPr>
        <p:spPr>
          <a:xfrm>
            <a:off x="357058" y="4387831"/>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998" name="Shape 64"/>
          <p:cNvSpPr/>
          <p:nvPr/>
        </p:nvSpPr>
        <p:spPr>
          <a:xfrm>
            <a:off x="10387742"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999" name="Shape 65"/>
          <p:cNvSpPr/>
          <p:nvPr/>
        </p:nvSpPr>
        <p:spPr>
          <a:xfrm>
            <a:off x="1594891" y="4929656"/>
            <a:ext cx="2560394" cy="718669"/>
          </a:xfrm>
          <a:prstGeom prst="rect">
            <a:avLst/>
          </a:prstGeom>
          <a:ln w="12700">
            <a:miter lim="400000"/>
          </a:ln>
        </p:spPr>
        <p:txBody>
          <a:bodyPr wrap="square" lIns="45718" tIns="45718" rIns="45718" bIns="45718">
            <a:spAutoFit/>
          </a:bodyPr>
          <a:lstStyle/>
          <a:p>
            <a:pPr lvl="0"/>
            <a:endParaRPr sz="2000" dirty="0">
              <a:solidFill>
                <a:srgbClr val="FF0000"/>
              </a:solidFill>
              <a:latin typeface="Songti SC Regular"/>
              <a:ea typeface="Songti SC Regular"/>
              <a:cs typeface="Songti SC Regular"/>
              <a:sym typeface="Songti SC Regular"/>
            </a:endParaRPr>
          </a:p>
        </p:txBody>
      </p:sp>
      <p:sp>
        <p:nvSpPr>
          <p:cNvPr id="2" name="TextBox 1">
            <a:extLst>
              <a:ext uri="{FF2B5EF4-FFF2-40B4-BE49-F238E27FC236}">
                <a16:creationId xmlns:a16="http://schemas.microsoft.com/office/drawing/2014/main" id="{5B67FF8B-A360-40C5-9299-EA30EEFA0062}"/>
              </a:ext>
            </a:extLst>
          </p:cNvPr>
          <p:cNvSpPr txBox="1"/>
          <p:nvPr/>
        </p:nvSpPr>
        <p:spPr>
          <a:xfrm>
            <a:off x="475488" y="4066946"/>
            <a:ext cx="45719" cy="369328"/>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latin typeface="+mn-lt"/>
              <a:ea typeface="+mn-ea"/>
              <a:cs typeface="+mn-cs"/>
              <a:sym typeface="Helvetica Neue"/>
            </a:endParaRPr>
          </a:p>
        </p:txBody>
      </p:sp>
      <p:sp>
        <p:nvSpPr>
          <p:cNvPr id="51" name="Shape 143">
            <a:extLst>
              <a:ext uri="{FF2B5EF4-FFF2-40B4-BE49-F238E27FC236}">
                <a16:creationId xmlns:a16="http://schemas.microsoft.com/office/drawing/2014/main" id="{30034155-0028-470B-9A89-300D4C3C4858}"/>
              </a:ext>
            </a:extLst>
          </p:cNvPr>
          <p:cNvSpPr/>
          <p:nvPr/>
        </p:nvSpPr>
        <p:spPr>
          <a:xfrm>
            <a:off x="-89210" y="7320"/>
            <a:ext cx="12310330" cy="454634"/>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53" name="图片 17">
            <a:extLst>
              <a:ext uri="{FF2B5EF4-FFF2-40B4-BE49-F238E27FC236}">
                <a16:creationId xmlns:a16="http://schemas.microsoft.com/office/drawing/2014/main" id="{8791B84C-EB3E-44FE-9E5F-E9CF4F880700}"/>
              </a:ext>
            </a:extLst>
          </p:cNvPr>
          <p:cNvPicPr>
            <a:picLocks noChangeAspect="1"/>
          </p:cNvPicPr>
          <p:nvPr/>
        </p:nvPicPr>
        <p:blipFill>
          <a:blip r:embed="rId3"/>
          <a:stretch>
            <a:fillRect/>
          </a:stretch>
        </p:blipFill>
        <p:spPr>
          <a:xfrm>
            <a:off x="10767239" y="5703786"/>
            <a:ext cx="1153190" cy="1046241"/>
          </a:xfrm>
          <a:prstGeom prst="rect">
            <a:avLst/>
          </a:prstGeom>
        </p:spPr>
      </p:pic>
      <p:sp>
        <p:nvSpPr>
          <p:cNvPr id="7" name="TextBox 6">
            <a:extLst>
              <a:ext uri="{FF2B5EF4-FFF2-40B4-BE49-F238E27FC236}">
                <a16:creationId xmlns:a16="http://schemas.microsoft.com/office/drawing/2014/main" id="{76F917DA-BA50-46A6-9243-F5A4A2A9EA1C}"/>
              </a:ext>
            </a:extLst>
          </p:cNvPr>
          <p:cNvSpPr txBox="1"/>
          <p:nvPr/>
        </p:nvSpPr>
        <p:spPr>
          <a:xfrm>
            <a:off x="2410084" y="-1837944"/>
            <a:ext cx="369328" cy="92394"/>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eaVert"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latin typeface="+mn-lt"/>
              <a:ea typeface="+mn-ea"/>
              <a:cs typeface="+mn-cs"/>
              <a:sym typeface="Helvetica Neue"/>
            </a:endParaRPr>
          </a:p>
        </p:txBody>
      </p:sp>
      <p:graphicFrame>
        <p:nvGraphicFramePr>
          <p:cNvPr id="5" name="表格 4">
            <a:extLst>
              <a:ext uri="{FF2B5EF4-FFF2-40B4-BE49-F238E27FC236}">
                <a16:creationId xmlns:a16="http://schemas.microsoft.com/office/drawing/2014/main" id="{E3308DDE-A1C1-451A-9982-FD6D1CE241B9}"/>
              </a:ext>
            </a:extLst>
          </p:cNvPr>
          <p:cNvGraphicFramePr>
            <a:graphicFrameLocks noGrp="1"/>
          </p:cNvGraphicFramePr>
          <p:nvPr>
            <p:extLst>
              <p:ext uri="{D42A27DB-BD31-4B8C-83A1-F6EECF244321}">
                <p14:modId xmlns:p14="http://schemas.microsoft.com/office/powerpoint/2010/main" val="1723913200"/>
              </p:ext>
            </p:extLst>
          </p:nvPr>
        </p:nvGraphicFramePr>
        <p:xfrm>
          <a:off x="6307858" y="16832"/>
          <a:ext cx="5850448" cy="4858374"/>
        </p:xfrm>
        <a:graphic>
          <a:graphicData uri="http://schemas.openxmlformats.org/drawingml/2006/table">
            <a:tbl>
              <a:tblPr>
                <a:tableStyleId>{5C22544A-7EE6-4342-B048-85BDC9FD1C3A}</a:tableStyleId>
              </a:tblPr>
              <a:tblGrid>
                <a:gridCol w="320322">
                  <a:extLst>
                    <a:ext uri="{9D8B030D-6E8A-4147-A177-3AD203B41FA5}">
                      <a16:colId xmlns:a16="http://schemas.microsoft.com/office/drawing/2014/main" val="594069608"/>
                    </a:ext>
                  </a:extLst>
                </a:gridCol>
                <a:gridCol w="812246">
                  <a:extLst>
                    <a:ext uri="{9D8B030D-6E8A-4147-A177-3AD203B41FA5}">
                      <a16:colId xmlns:a16="http://schemas.microsoft.com/office/drawing/2014/main" val="3571708052"/>
                    </a:ext>
                  </a:extLst>
                </a:gridCol>
                <a:gridCol w="233377">
                  <a:extLst>
                    <a:ext uri="{9D8B030D-6E8A-4147-A177-3AD203B41FA5}">
                      <a16:colId xmlns:a16="http://schemas.microsoft.com/office/drawing/2014/main" val="2167556998"/>
                    </a:ext>
                  </a:extLst>
                </a:gridCol>
                <a:gridCol w="300287">
                  <a:extLst>
                    <a:ext uri="{9D8B030D-6E8A-4147-A177-3AD203B41FA5}">
                      <a16:colId xmlns:a16="http://schemas.microsoft.com/office/drawing/2014/main" val="2946232369"/>
                    </a:ext>
                  </a:extLst>
                </a:gridCol>
                <a:gridCol w="374675">
                  <a:extLst>
                    <a:ext uri="{9D8B030D-6E8A-4147-A177-3AD203B41FA5}">
                      <a16:colId xmlns:a16="http://schemas.microsoft.com/office/drawing/2014/main" val="1464883698"/>
                    </a:ext>
                  </a:extLst>
                </a:gridCol>
                <a:gridCol w="1132566">
                  <a:extLst>
                    <a:ext uri="{9D8B030D-6E8A-4147-A177-3AD203B41FA5}">
                      <a16:colId xmlns:a16="http://schemas.microsoft.com/office/drawing/2014/main" val="800111287"/>
                    </a:ext>
                  </a:extLst>
                </a:gridCol>
                <a:gridCol w="320322">
                  <a:extLst>
                    <a:ext uri="{9D8B030D-6E8A-4147-A177-3AD203B41FA5}">
                      <a16:colId xmlns:a16="http://schemas.microsoft.com/office/drawing/2014/main" val="603175758"/>
                    </a:ext>
                  </a:extLst>
                </a:gridCol>
                <a:gridCol w="366083">
                  <a:extLst>
                    <a:ext uri="{9D8B030D-6E8A-4147-A177-3AD203B41FA5}">
                      <a16:colId xmlns:a16="http://schemas.microsoft.com/office/drawing/2014/main" val="1142644118"/>
                    </a:ext>
                  </a:extLst>
                </a:gridCol>
                <a:gridCol w="880884">
                  <a:extLst>
                    <a:ext uri="{9D8B030D-6E8A-4147-A177-3AD203B41FA5}">
                      <a16:colId xmlns:a16="http://schemas.microsoft.com/office/drawing/2014/main" val="371613636"/>
                    </a:ext>
                  </a:extLst>
                </a:gridCol>
                <a:gridCol w="549122">
                  <a:extLst>
                    <a:ext uri="{9D8B030D-6E8A-4147-A177-3AD203B41FA5}">
                      <a16:colId xmlns:a16="http://schemas.microsoft.com/office/drawing/2014/main" val="1343881532"/>
                    </a:ext>
                  </a:extLst>
                </a:gridCol>
                <a:gridCol w="560564">
                  <a:extLst>
                    <a:ext uri="{9D8B030D-6E8A-4147-A177-3AD203B41FA5}">
                      <a16:colId xmlns:a16="http://schemas.microsoft.com/office/drawing/2014/main" val="1825054484"/>
                    </a:ext>
                  </a:extLst>
                </a:gridCol>
              </a:tblGrid>
              <a:tr h="185004">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gridSpan="5">
                  <a:txBody>
                    <a:bodyPr/>
                    <a:lstStyle/>
                    <a:p>
                      <a:pPr algn="l" fontAlgn="ctr"/>
                      <a:r>
                        <a:rPr lang="zh-CN" altLang="en-US" sz="1100" u="none" strike="noStrike">
                          <a:effectLst/>
                        </a:rPr>
                        <a:t>希望得到帮助的博士学位研究生情况表</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67334834"/>
                  </a:ext>
                </a:extLst>
              </a:tr>
              <a:tr h="329790">
                <a:tc>
                  <a:txBody>
                    <a:bodyPr/>
                    <a:lstStyle/>
                    <a:p>
                      <a:pPr algn="ctr" fontAlgn="ctr"/>
                      <a:r>
                        <a:rPr lang="zh-CN" altLang="en-US" sz="1000" u="none" strike="noStrike">
                          <a:effectLst/>
                        </a:rPr>
                        <a:t>序号</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dirty="0">
                          <a:effectLst/>
                        </a:rPr>
                        <a:t>学校名称</a:t>
                      </a:r>
                      <a:endParaRPr lang="zh-CN" altLang="en-US" sz="10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年龄</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性别</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姓名</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专业</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年级</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培养类别</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捐助用途</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金额</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身份证号</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901548134"/>
                  </a:ext>
                </a:extLst>
              </a:tr>
              <a:tr h="361965">
                <a:tc>
                  <a:txBody>
                    <a:bodyPr/>
                    <a:lstStyle/>
                    <a:p>
                      <a:pPr algn="ctr" fontAlgn="ctr"/>
                      <a:r>
                        <a:rPr lang="en-US" altLang="zh-CN" sz="1100" u="none" strike="noStrike">
                          <a:effectLst/>
                        </a:rPr>
                        <a:t>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曲阜师范大学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27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男</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蔡云</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化学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公费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学术英文编辑</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1</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399360267"/>
                  </a:ext>
                </a:extLst>
              </a:tr>
              <a:tr h="361965">
                <a:tc>
                  <a:txBody>
                    <a:bodyPr/>
                    <a:lstStyle/>
                    <a:p>
                      <a:pPr algn="ctr" fontAlgn="ctr"/>
                      <a:r>
                        <a:rPr lang="en-US" altLang="zh-CN" sz="1100" u="none" strike="noStrike">
                          <a:effectLst/>
                        </a:rPr>
                        <a:t>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燕山大学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30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周露雨</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dirty="0">
                          <a:effectLst/>
                        </a:rPr>
                        <a:t>信息工程</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公费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学术英文编辑</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1</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4123059880"/>
                  </a:ext>
                </a:extLst>
              </a:tr>
              <a:tr h="361965">
                <a:tc>
                  <a:txBody>
                    <a:bodyPr/>
                    <a:lstStyle/>
                    <a:p>
                      <a:pPr algn="ctr" fontAlgn="ctr"/>
                      <a:r>
                        <a:rPr lang="en-US" altLang="zh-CN" sz="1100" u="none" strike="noStrike">
                          <a:effectLst/>
                        </a:rPr>
                        <a:t>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河南大学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38</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男</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颜雨磊</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化学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自费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科研学术服务</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3</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857133874"/>
                  </a:ext>
                </a:extLst>
              </a:tr>
              <a:tr h="361965">
                <a:tc>
                  <a:txBody>
                    <a:bodyPr/>
                    <a:lstStyle/>
                    <a:p>
                      <a:pPr algn="ctr" fontAlgn="ctr"/>
                      <a:r>
                        <a:rPr lang="en-US" altLang="zh-CN" sz="1100" u="none" strike="noStrike">
                          <a:effectLst/>
                        </a:rPr>
                        <a:t>4</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浙江师范大学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45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男</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叶全武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化学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自费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科研学术服务</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3</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174900618"/>
                  </a:ext>
                </a:extLst>
              </a:tr>
              <a:tr h="361965">
                <a:tc>
                  <a:txBody>
                    <a:bodyPr/>
                    <a:lstStyle/>
                    <a:p>
                      <a:pPr algn="ctr" fontAlgn="ctr"/>
                      <a:r>
                        <a:rPr lang="en-US" altLang="zh-CN" sz="1100" u="none" strike="noStrike">
                          <a:effectLst/>
                        </a:rPr>
                        <a:t>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dirty="0">
                          <a:effectLst/>
                        </a:rPr>
                        <a:t>郑州大学</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45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男</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王翔天</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dirty="0">
                          <a:effectLst/>
                        </a:rPr>
                        <a:t>计算机科学与技术</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自费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学术英文编辑</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1</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950622026"/>
                  </a:ext>
                </a:extLst>
              </a:tr>
              <a:tr h="361965">
                <a:tc>
                  <a:txBody>
                    <a:bodyPr/>
                    <a:lstStyle/>
                    <a:p>
                      <a:pPr algn="ctr" fontAlgn="ctr"/>
                      <a:r>
                        <a:rPr lang="en-US" altLang="zh-CN" sz="1100" u="none" strike="noStrike">
                          <a:effectLst/>
                        </a:rPr>
                        <a:t>6</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聊城大学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39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男</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张伟</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计算机科学与技术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dirty="0">
                          <a:effectLst/>
                        </a:rPr>
                        <a:t>自费</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科研学术服务</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2</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927411400"/>
                  </a:ext>
                </a:extLst>
              </a:tr>
              <a:tr h="361965">
                <a:tc>
                  <a:txBody>
                    <a:bodyPr/>
                    <a:lstStyle/>
                    <a:p>
                      <a:pPr algn="ctr" fontAlgn="ctr"/>
                      <a:r>
                        <a:rPr lang="en-US" altLang="zh-CN" sz="1100" u="none" strike="noStrike">
                          <a:effectLst/>
                        </a:rPr>
                        <a:t>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山东师范大学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45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男</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周大蛟</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dirty="0">
                          <a:effectLst/>
                        </a:rPr>
                        <a:t>计算机科学与技术</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四</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自费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学术英文编辑</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1</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348489480"/>
                  </a:ext>
                </a:extLst>
              </a:tr>
              <a:tr h="361965">
                <a:tc>
                  <a:txBody>
                    <a:bodyPr/>
                    <a:lstStyle/>
                    <a:p>
                      <a:pPr algn="ctr" fontAlgn="ctr"/>
                      <a:r>
                        <a:rPr lang="en-US" altLang="zh-CN" sz="1100" u="none" strike="noStrike">
                          <a:effectLst/>
                        </a:rPr>
                        <a:t>8</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开封大学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27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男</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杨平修</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教育学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四</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公费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学术英文编辑</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1</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dirty="0">
                          <a:effectLst/>
                        </a:rPr>
                        <a:t>　</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805196105"/>
                  </a:ext>
                </a:extLst>
              </a:tr>
              <a:tr h="361965">
                <a:tc>
                  <a:txBody>
                    <a:bodyPr/>
                    <a:lstStyle/>
                    <a:p>
                      <a:pPr algn="ctr" fontAlgn="ctr"/>
                      <a:r>
                        <a:rPr lang="en-US" altLang="zh-CN" sz="1100" u="none" strike="noStrike">
                          <a:effectLst/>
                        </a:rPr>
                        <a:t>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云南大学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30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毛龙锡</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数学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四</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公费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学术英文编辑</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1</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45245044"/>
                  </a:ext>
                </a:extLst>
              </a:tr>
              <a:tr h="361965">
                <a:tc>
                  <a:txBody>
                    <a:bodyPr/>
                    <a:lstStyle/>
                    <a:p>
                      <a:pPr algn="ctr" fontAlgn="ctr"/>
                      <a:r>
                        <a:rPr lang="en-US" altLang="zh-CN" sz="1100" u="none" strike="noStrike">
                          <a:effectLst/>
                        </a:rPr>
                        <a:t>10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云南大学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38</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石小倩</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经济学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四</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公费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学术英文编辑</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1</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773187111"/>
                  </a:ext>
                </a:extLst>
              </a:tr>
              <a:tr h="361965">
                <a:tc>
                  <a:txBody>
                    <a:bodyPr/>
                    <a:lstStyle/>
                    <a:p>
                      <a:pPr algn="ctr" fontAlgn="ctr"/>
                      <a:r>
                        <a:rPr lang="en-US" altLang="zh-CN" sz="1100" u="none" strike="noStrike">
                          <a:effectLst/>
                        </a:rPr>
                        <a:t>11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云南民族大学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27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单凤敏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物理</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四</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公费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科研学术服务</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1</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321670612"/>
                  </a:ext>
                </a:extLst>
              </a:tr>
              <a:tr h="361965">
                <a:tc>
                  <a:txBody>
                    <a:bodyPr/>
                    <a:lstStyle/>
                    <a:p>
                      <a:pPr algn="ctr" fontAlgn="ctr"/>
                      <a:r>
                        <a:rPr lang="en-US" altLang="zh-CN" sz="1100" u="none" strike="noStrike">
                          <a:effectLst/>
                        </a:rPr>
                        <a:t>12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云南民族大学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39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薛凤长</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物理</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四</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公费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科研学术服务</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1</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dirty="0">
                          <a:effectLst/>
                        </a:rPr>
                        <a:t>　</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582134613"/>
                  </a:ext>
                </a:extLst>
              </a:tr>
            </a:tbl>
          </a:graphicData>
        </a:graphic>
      </p:graphicFrame>
      <p:sp>
        <p:nvSpPr>
          <p:cNvPr id="17" name="文本框 16">
            <a:extLst>
              <a:ext uri="{FF2B5EF4-FFF2-40B4-BE49-F238E27FC236}">
                <a16:creationId xmlns:a16="http://schemas.microsoft.com/office/drawing/2014/main" id="{C18493EE-4446-40CD-BB6D-3588C6EA34DC}"/>
              </a:ext>
            </a:extLst>
          </p:cNvPr>
          <p:cNvSpPr txBox="1"/>
          <p:nvPr/>
        </p:nvSpPr>
        <p:spPr>
          <a:xfrm>
            <a:off x="200703" y="1209675"/>
            <a:ext cx="4162144" cy="4693593"/>
          </a:xfrm>
          <a:prstGeom prst="rect">
            <a:avLst/>
          </a:prstGeom>
          <a:noFill/>
        </p:spPr>
        <p:txBody>
          <a:bodyPr wrap="square" rtlCol="0">
            <a:spAutoFit/>
          </a:bodyPr>
          <a:lstStyle/>
          <a:p>
            <a:r>
              <a:rPr lang="en-US" altLang="zh-CN" sz="1300" b="1" dirty="0">
                <a:solidFill>
                  <a:srgbClr val="002060"/>
                </a:solidFill>
              </a:rPr>
              <a:t>Interface for donator of another Blue Angel Lab charity blockchain project </a:t>
            </a:r>
            <a:r>
              <a:rPr lang="zh-CN" altLang="en-US" sz="1300" b="1" dirty="0">
                <a:solidFill>
                  <a:srgbClr val="002060"/>
                </a:solidFill>
              </a:rPr>
              <a:t>：</a:t>
            </a:r>
            <a:r>
              <a:rPr lang="en-US" altLang="zh-CN" sz="1300" b="1" dirty="0"/>
              <a:t> the BLUE ANGEL WING</a:t>
            </a:r>
            <a:endParaRPr lang="en-US" altLang="zh-CN" sz="1300" b="1" dirty="0">
              <a:solidFill>
                <a:srgbClr val="002060"/>
              </a:solidFill>
            </a:endParaRPr>
          </a:p>
          <a:p>
            <a:endParaRPr lang="en-US" altLang="zh-CN" sz="1300" b="1" dirty="0">
              <a:solidFill>
                <a:srgbClr val="002060"/>
              </a:solidFill>
            </a:endParaRPr>
          </a:p>
          <a:p>
            <a:r>
              <a:rPr lang="zh-CN" altLang="en-US" sz="1300" b="1" dirty="0">
                <a:solidFill>
                  <a:srgbClr val="002060"/>
                </a:solidFill>
              </a:rPr>
              <a:t>捐助者界面</a:t>
            </a:r>
            <a:endParaRPr lang="en-US" altLang="zh-CN" sz="1300" b="1" dirty="0">
              <a:solidFill>
                <a:srgbClr val="002060"/>
              </a:solidFill>
            </a:endParaRPr>
          </a:p>
          <a:p>
            <a:endParaRPr lang="en-US" altLang="zh-CN" sz="1300" b="1" dirty="0">
              <a:solidFill>
                <a:srgbClr val="002060"/>
              </a:solidFill>
            </a:endParaRPr>
          </a:p>
          <a:p>
            <a:endParaRPr lang="en-US" altLang="zh-CN" sz="1300" b="1" dirty="0">
              <a:solidFill>
                <a:srgbClr val="002060"/>
              </a:solidFill>
            </a:endParaRPr>
          </a:p>
          <a:p>
            <a:r>
              <a:rPr lang="en-US" altLang="zh-CN" sz="1300" b="1" dirty="0">
                <a:solidFill>
                  <a:srgbClr val="002060"/>
                </a:solidFill>
              </a:rPr>
              <a:t>In the donor interface, the donor will see the name of the person who needs to donate, the reason for applying for the donation and other information. For example, in the BLUE ANGEL WING project, you can see the name, address and major of the </a:t>
            </a:r>
            <a:r>
              <a:rPr lang="en-US" altLang="zh-CN" sz="1300" b="1" dirty="0" err="1">
                <a:solidFill>
                  <a:srgbClr val="002060"/>
                </a:solidFill>
              </a:rPr>
              <a:t>ph.D</a:t>
            </a:r>
            <a:r>
              <a:rPr lang="en-US" altLang="zh-CN" sz="1300" b="1" dirty="0">
                <a:solidFill>
                  <a:srgbClr val="002060"/>
                </a:solidFill>
              </a:rPr>
              <a:t> candidate  who need donation. The details of the donation include: English editing and tutorial fees for academic papers, scientific research services, etc. Project progress report, etc. Information about the project design agency.</a:t>
            </a:r>
          </a:p>
          <a:p>
            <a:endParaRPr lang="en-US" altLang="zh-CN" sz="1300" b="1" dirty="0">
              <a:solidFill>
                <a:srgbClr val="002060"/>
              </a:solidFill>
            </a:endParaRPr>
          </a:p>
          <a:p>
            <a:r>
              <a:rPr lang="zh-CN" altLang="en-US" sz="1300" b="1" dirty="0">
                <a:solidFill>
                  <a:srgbClr val="002060"/>
                </a:solidFill>
              </a:rPr>
              <a:t>在捐助者的界面，捐助者将看到需要捐助的人的名称，申请捐助的原因等信息。例如在博士助学项目中，可看等待捐助的博士生的学校的名称、地址、专业。捐款的明细包括：学术论文英文编辑和辅导费、科研服务费用等。项目进展的报告等信息。项目设计机构的简报等信息。</a:t>
            </a:r>
          </a:p>
        </p:txBody>
      </p:sp>
      <p:sp>
        <p:nvSpPr>
          <p:cNvPr id="18" name="箭头: 右 40">
            <a:extLst>
              <a:ext uri="{FF2B5EF4-FFF2-40B4-BE49-F238E27FC236}">
                <a16:creationId xmlns:a16="http://schemas.microsoft.com/office/drawing/2014/main" id="{2D159DD7-B126-414E-8D17-BFEC95CFE22F}"/>
              </a:ext>
            </a:extLst>
          </p:cNvPr>
          <p:cNvSpPr/>
          <p:nvPr/>
        </p:nvSpPr>
        <p:spPr>
          <a:xfrm>
            <a:off x="4090436" y="1034252"/>
            <a:ext cx="1360198" cy="554586"/>
          </a:xfrm>
          <a:prstGeom prst="rightArrow">
            <a:avLst/>
          </a:prstGeom>
          <a:solidFill>
            <a:schemeClr val="accent1">
              <a:lumMod val="60000"/>
              <a:lumOff val="40000"/>
            </a:schemeClr>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pic>
        <p:nvPicPr>
          <p:cNvPr id="19" name="图片 18" descr="http://html.rhhz.net/yjyjyyj/html/PIC/yjsjyyj-3-91-1.jpg">
            <a:extLst>
              <a:ext uri="{FF2B5EF4-FFF2-40B4-BE49-F238E27FC236}">
                <a16:creationId xmlns:a16="http://schemas.microsoft.com/office/drawing/2014/main" id="{4004F1ED-157F-4118-A194-95F2C546838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4265" y="4875206"/>
            <a:ext cx="4032250" cy="1935480"/>
          </a:xfrm>
          <a:prstGeom prst="rect">
            <a:avLst/>
          </a:prstGeom>
          <a:noFill/>
          <a:ln>
            <a:noFill/>
          </a:ln>
        </p:spPr>
      </p:pic>
      <p:sp>
        <p:nvSpPr>
          <p:cNvPr id="9" name="文本框 8">
            <a:extLst>
              <a:ext uri="{FF2B5EF4-FFF2-40B4-BE49-F238E27FC236}">
                <a16:creationId xmlns:a16="http://schemas.microsoft.com/office/drawing/2014/main" id="{8E968A91-909C-493B-8D3D-3281D8B21AA9}"/>
              </a:ext>
            </a:extLst>
          </p:cNvPr>
          <p:cNvSpPr txBox="1"/>
          <p:nvPr/>
        </p:nvSpPr>
        <p:spPr>
          <a:xfrm>
            <a:off x="8915167" y="5072896"/>
            <a:ext cx="1735498" cy="1785104"/>
          </a:xfrm>
          <a:prstGeom prst="rect">
            <a:avLst/>
          </a:prstGeom>
          <a:noFill/>
        </p:spPr>
        <p:txBody>
          <a:bodyPr wrap="square" rtlCol="0">
            <a:spAutoFit/>
          </a:bodyPr>
          <a:lstStyle/>
          <a:p>
            <a:r>
              <a:rPr lang="zh-CN" altLang="en-US" sz="1000" b="1" dirty="0"/>
              <a:t>图 </a:t>
            </a:r>
            <a:r>
              <a:rPr lang="en-US" altLang="zh-CN" sz="1000" b="1" dirty="0"/>
              <a:t>1 </a:t>
            </a:r>
            <a:r>
              <a:rPr lang="zh-CN" altLang="en-US" sz="1000" b="1" dirty="0"/>
              <a:t>博士毕业率</a:t>
            </a:r>
            <a:r>
              <a:rPr lang="en-US" altLang="zh-CN" sz="1000" b="1" dirty="0"/>
              <a:t>——</a:t>
            </a:r>
            <a:r>
              <a:rPr lang="zh-CN" altLang="en-US" sz="1000" b="1" dirty="0"/>
              <a:t>按领域和年限分类资料来源：</a:t>
            </a:r>
            <a:r>
              <a:rPr lang="en-US" altLang="zh-CN" sz="1000" b="1" dirty="0"/>
              <a:t>Council of Graduate Schools and Educational Testing Service. The Path Forward: The Future of Graduate Education in the United States[R]. Princeton, NJ: Educational Testing Service, 2010: 31.</a:t>
            </a:r>
          </a:p>
          <a:p>
            <a:r>
              <a:rPr lang="en-US" altLang="zh-CN" sz="1000" b="1" dirty="0"/>
              <a:t> </a:t>
            </a:r>
          </a:p>
        </p:txBody>
      </p:sp>
      <p:pic>
        <p:nvPicPr>
          <p:cNvPr id="21" name="图片 20">
            <a:extLst>
              <a:ext uri="{FF2B5EF4-FFF2-40B4-BE49-F238E27FC236}">
                <a16:creationId xmlns:a16="http://schemas.microsoft.com/office/drawing/2014/main" id="{30D4A8A5-D459-48AF-B6AF-BB1172638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976" y="0"/>
            <a:ext cx="1413218" cy="793896"/>
          </a:xfrm>
          <a:prstGeom prst="rect">
            <a:avLst/>
          </a:prstGeom>
        </p:spPr>
      </p:pic>
    </p:spTree>
    <p:extLst>
      <p:ext uri="{BB962C8B-B14F-4D97-AF65-F5344CB8AC3E}">
        <p14:creationId xmlns:p14="http://schemas.microsoft.com/office/powerpoint/2010/main" val="2073434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21" name="Shape 176"/>
          <p:cNvSpPr/>
          <p:nvPr/>
        </p:nvSpPr>
        <p:spPr>
          <a:xfrm>
            <a:off x="615636" y="2520245"/>
            <a:ext cx="1932940" cy="19329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alpha val="95140"/>
            </a:srgbClr>
          </a:solidFill>
          <a:ln w="12700">
            <a:miter lim="400000"/>
          </a:ln>
          <a:effectLst>
            <a:outerShdw blurRad="546100" dist="215900" dir="5400000" rotWithShape="0">
              <a:srgbClr val="1687BE">
                <a:alpha val="17682"/>
              </a:srgbClr>
            </a:outerShdw>
          </a:effectLst>
        </p:spPr>
        <p:txBody>
          <a:bodyPr lIns="0" tIns="0" rIns="0" bIns="0" anchor="ctr"/>
          <a:lstStyle/>
          <a:p>
            <a:pPr lvl="0" defTabSz="1300480">
              <a:defRPr sz="2400">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sp>
        <p:nvSpPr>
          <p:cNvPr id="1049322" name="Shape 177"/>
          <p:cNvSpPr/>
          <p:nvPr/>
        </p:nvSpPr>
        <p:spPr>
          <a:xfrm>
            <a:off x="115533" y="4673877"/>
            <a:ext cx="2933145" cy="1945144"/>
          </a:xfrm>
          <a:prstGeom prst="rect">
            <a:avLst/>
          </a:prstGeom>
          <a:ln w="12700">
            <a:miter lim="400000"/>
          </a:ln>
        </p:spPr>
        <p:txBody>
          <a:bodyPr wrap="square" lIns="48766" tIns="48766" rIns="48766" bIns="48766">
            <a:spAutoFit/>
          </a:bodyPr>
          <a:lstStyle/>
          <a:p>
            <a:pPr lvl="0" algn="ctr" defTabSz="650240"/>
            <a:r>
              <a:rPr lang="en-US" altLang="zh-CN" sz="3000" dirty="0">
                <a:solidFill>
                  <a:srgbClr val="545454"/>
                </a:solidFill>
                <a:latin typeface="Songti SC Regular"/>
                <a:ea typeface="Songti SC Regular"/>
                <a:cs typeface="Songti SC Regular"/>
                <a:sym typeface="Songti SC Regular"/>
              </a:rPr>
              <a:t>Service fee for 10% impact investment projects</a:t>
            </a:r>
            <a:endParaRPr sz="2000" dirty="0">
              <a:solidFill>
                <a:srgbClr val="545454"/>
              </a:solidFill>
              <a:latin typeface="Songti SC Regular"/>
              <a:ea typeface="Songti SC Regular"/>
              <a:cs typeface="Songti SC Regular"/>
              <a:sym typeface="Songti SC Regular"/>
            </a:endParaRPr>
          </a:p>
        </p:txBody>
      </p:sp>
      <p:sp>
        <p:nvSpPr>
          <p:cNvPr id="1049323" name="Shape 178"/>
          <p:cNvSpPr/>
          <p:nvPr/>
        </p:nvSpPr>
        <p:spPr>
          <a:xfrm>
            <a:off x="3540230" y="2520245"/>
            <a:ext cx="1932941" cy="19329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alpha val="95140"/>
            </a:srgbClr>
          </a:solidFill>
          <a:ln w="12700">
            <a:miter lim="400000"/>
          </a:ln>
          <a:effectLst>
            <a:outerShdw blurRad="546100" dist="215900" dir="5400000" rotWithShape="0">
              <a:srgbClr val="1687BE">
                <a:alpha val="17682"/>
              </a:srgbClr>
            </a:outerShdw>
          </a:effectLst>
        </p:spPr>
        <p:txBody>
          <a:bodyPr lIns="0" tIns="0" rIns="0" bIns="0" anchor="ctr"/>
          <a:lstStyle/>
          <a:p>
            <a:pPr lvl="0" defTabSz="1300480">
              <a:defRPr sz="2400">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sp>
        <p:nvSpPr>
          <p:cNvPr id="1049324" name="Shape 179"/>
          <p:cNvSpPr/>
          <p:nvPr/>
        </p:nvSpPr>
        <p:spPr>
          <a:xfrm>
            <a:off x="3495269" y="4946227"/>
            <a:ext cx="1977902" cy="1021814"/>
          </a:xfrm>
          <a:prstGeom prst="rect">
            <a:avLst/>
          </a:prstGeom>
          <a:ln w="12700">
            <a:miter lim="400000"/>
          </a:ln>
        </p:spPr>
        <p:txBody>
          <a:bodyPr lIns="48766" tIns="48766" rIns="48766" bIns="48766">
            <a:spAutoFit/>
          </a:bodyPr>
          <a:lstStyle/>
          <a:p>
            <a:pPr lvl="0" algn="ctr" defTabSz="650240"/>
            <a:r>
              <a:rPr lang="en-US" altLang="zh-CN" sz="3000" dirty="0">
                <a:solidFill>
                  <a:srgbClr val="545454"/>
                </a:solidFill>
                <a:latin typeface="Songti SC Regular"/>
                <a:ea typeface="Songti SC Regular"/>
                <a:cs typeface="Songti SC Regular"/>
                <a:sym typeface="Songti SC Regular"/>
              </a:rPr>
              <a:t>10%Consulting fee</a:t>
            </a:r>
            <a:endParaRPr sz="2000" dirty="0">
              <a:solidFill>
                <a:srgbClr val="545454"/>
              </a:solidFill>
              <a:latin typeface="Songti SC Regular"/>
              <a:ea typeface="Songti SC Regular"/>
              <a:cs typeface="Songti SC Regular"/>
              <a:sym typeface="Songti SC Regular"/>
            </a:endParaRPr>
          </a:p>
        </p:txBody>
      </p:sp>
      <p:sp>
        <p:nvSpPr>
          <p:cNvPr id="1049325" name="Shape 180"/>
          <p:cNvSpPr/>
          <p:nvPr/>
        </p:nvSpPr>
        <p:spPr>
          <a:xfrm>
            <a:off x="5929823" y="2462529"/>
            <a:ext cx="1932941" cy="19329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alpha val="95140"/>
            </a:srgbClr>
          </a:solidFill>
          <a:ln w="12700">
            <a:miter lim="400000"/>
          </a:ln>
          <a:effectLst>
            <a:outerShdw blurRad="546100" dist="215900" dir="5400000" rotWithShape="0">
              <a:srgbClr val="1687BE">
                <a:alpha val="17682"/>
              </a:srgbClr>
            </a:outerShdw>
          </a:effectLst>
        </p:spPr>
        <p:txBody>
          <a:bodyPr lIns="0" tIns="0" rIns="0" bIns="0" anchor="ctr"/>
          <a:lstStyle/>
          <a:p>
            <a:pPr lvl="0" defTabSz="1300480">
              <a:defRPr sz="2400">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sp>
        <p:nvSpPr>
          <p:cNvPr id="1049326" name="Shape 181"/>
          <p:cNvSpPr/>
          <p:nvPr/>
        </p:nvSpPr>
        <p:spPr>
          <a:xfrm>
            <a:off x="5772592" y="5135542"/>
            <a:ext cx="2571341" cy="1021814"/>
          </a:xfrm>
          <a:prstGeom prst="rect">
            <a:avLst/>
          </a:prstGeom>
          <a:ln w="12700">
            <a:miter lim="400000"/>
          </a:ln>
        </p:spPr>
        <p:txBody>
          <a:bodyPr wrap="none" lIns="48766" tIns="48766" rIns="48766" bIns="48766">
            <a:spAutoFit/>
          </a:bodyPr>
          <a:lstStyle/>
          <a:p>
            <a:pPr lvl="0" defTabSz="650240"/>
            <a:r>
              <a:rPr lang="en-US" altLang="zh-CN" sz="3000" dirty="0">
                <a:solidFill>
                  <a:srgbClr val="545454"/>
                </a:solidFill>
                <a:latin typeface="Songti SC Regular"/>
                <a:ea typeface="Songti SC Regular"/>
                <a:cs typeface="Songti SC Regular"/>
                <a:sym typeface="Songti SC Regular"/>
              </a:rPr>
              <a:t>10%advertising</a:t>
            </a:r>
          </a:p>
          <a:p>
            <a:pPr lvl="0" defTabSz="650240"/>
            <a:r>
              <a:rPr lang="en-US" altLang="zh-CN" sz="3000" dirty="0">
                <a:solidFill>
                  <a:srgbClr val="545454"/>
                </a:solidFill>
                <a:latin typeface="Songti SC Regular"/>
                <a:ea typeface="Songti SC Regular"/>
                <a:cs typeface="Songti SC Regular"/>
                <a:sym typeface="Songti SC Regular"/>
              </a:rPr>
              <a:t> fee</a:t>
            </a:r>
            <a:endParaRPr sz="2000" dirty="0">
              <a:solidFill>
                <a:srgbClr val="545454"/>
              </a:solidFill>
              <a:latin typeface="Songti SC Regular"/>
              <a:ea typeface="Songti SC Regular"/>
              <a:cs typeface="Songti SC Regular"/>
              <a:sym typeface="Songti SC Regular"/>
            </a:endParaRPr>
          </a:p>
        </p:txBody>
      </p:sp>
      <p:sp>
        <p:nvSpPr>
          <p:cNvPr id="1049327" name="Shape 182"/>
          <p:cNvSpPr/>
          <p:nvPr/>
        </p:nvSpPr>
        <p:spPr>
          <a:xfrm>
            <a:off x="9389422" y="2395419"/>
            <a:ext cx="1932940" cy="19329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alpha val="95140"/>
            </a:srgbClr>
          </a:solidFill>
          <a:ln w="12700">
            <a:miter lim="400000"/>
          </a:ln>
          <a:effectLst>
            <a:outerShdw blurRad="546100" dist="215900" dir="5400000" rotWithShape="0">
              <a:srgbClr val="1687BE">
                <a:alpha val="17682"/>
              </a:srgbClr>
            </a:outerShdw>
          </a:effectLst>
        </p:spPr>
        <p:txBody>
          <a:bodyPr lIns="0" tIns="0" rIns="0" bIns="0" anchor="ctr"/>
          <a:lstStyle/>
          <a:p>
            <a:pPr lvl="0" defTabSz="1300480">
              <a:defRPr sz="2400">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sp>
        <p:nvSpPr>
          <p:cNvPr id="1049328" name="Shape 183"/>
          <p:cNvSpPr/>
          <p:nvPr/>
        </p:nvSpPr>
        <p:spPr>
          <a:xfrm>
            <a:off x="8563319" y="5014356"/>
            <a:ext cx="3738905" cy="1021814"/>
          </a:xfrm>
          <a:prstGeom prst="rect">
            <a:avLst/>
          </a:prstGeom>
          <a:ln w="12700">
            <a:miter lim="400000"/>
          </a:ln>
        </p:spPr>
        <p:txBody>
          <a:bodyPr wrap="none" lIns="48766" tIns="48766" rIns="48766" bIns="48766">
            <a:spAutoFit/>
          </a:bodyPr>
          <a:lstStyle/>
          <a:p>
            <a:pPr lvl="0" defTabSz="650240"/>
            <a:r>
              <a:rPr sz="3000" dirty="0">
                <a:solidFill>
                  <a:srgbClr val="545454"/>
                </a:solidFill>
                <a:latin typeface="Songti SC Regular"/>
                <a:ea typeface="Songti SC Regular"/>
                <a:cs typeface="Songti SC Regular"/>
                <a:sym typeface="Songti SC Regular"/>
              </a:rPr>
              <a:t>     </a:t>
            </a:r>
            <a:r>
              <a:rPr lang="en-US" altLang="zh-CN" sz="3000" dirty="0">
                <a:solidFill>
                  <a:srgbClr val="545454"/>
                </a:solidFill>
                <a:latin typeface="Songti SC Regular"/>
                <a:ea typeface="Songti SC Regular"/>
                <a:cs typeface="Songti SC Regular"/>
                <a:sym typeface="Songti SC Regular"/>
              </a:rPr>
              <a:t>70%   Service fee</a:t>
            </a:r>
          </a:p>
          <a:p>
            <a:pPr lvl="0" defTabSz="650240"/>
            <a:r>
              <a:rPr lang="en-US" altLang="zh-CN" sz="3000" dirty="0">
                <a:solidFill>
                  <a:srgbClr val="545454"/>
                </a:solidFill>
                <a:latin typeface="Songti SC Regular"/>
                <a:ea typeface="Songti SC Regular"/>
                <a:cs typeface="Songti SC Regular"/>
                <a:sym typeface="Songti SC Regular"/>
              </a:rPr>
              <a:t>for CRS impact projects</a:t>
            </a:r>
            <a:endParaRPr sz="2000" dirty="0">
              <a:solidFill>
                <a:srgbClr val="545454"/>
              </a:solidFill>
              <a:latin typeface="Songti SC Regular"/>
              <a:ea typeface="Songti SC Regular"/>
              <a:cs typeface="Songti SC Regular"/>
              <a:sym typeface="Songti SC Regular"/>
            </a:endParaRPr>
          </a:p>
        </p:txBody>
      </p:sp>
      <p:pic>
        <p:nvPicPr>
          <p:cNvPr id="2097275" name="image13.png"/>
          <p:cNvPicPr>
            <a:picLocks/>
          </p:cNvPicPr>
          <p:nvPr/>
        </p:nvPicPr>
        <p:blipFill>
          <a:blip r:embed="rId3"/>
          <a:stretch>
            <a:fillRect/>
          </a:stretch>
        </p:blipFill>
        <p:spPr>
          <a:xfrm rot="20314636">
            <a:off x="9820267" y="2951089"/>
            <a:ext cx="1071260" cy="1071261"/>
          </a:xfrm>
          <a:prstGeom prst="rect">
            <a:avLst/>
          </a:prstGeom>
          <a:ln w="12700">
            <a:miter lim="400000"/>
            <a:headEnd/>
            <a:tailEnd/>
          </a:ln>
        </p:spPr>
      </p:pic>
      <p:pic>
        <p:nvPicPr>
          <p:cNvPr id="2097276" name="image14.png"/>
          <p:cNvPicPr>
            <a:picLocks/>
          </p:cNvPicPr>
          <p:nvPr/>
        </p:nvPicPr>
        <p:blipFill>
          <a:blip r:embed="rId4"/>
          <a:stretch>
            <a:fillRect/>
          </a:stretch>
        </p:blipFill>
        <p:spPr>
          <a:xfrm>
            <a:off x="6281681" y="2893208"/>
            <a:ext cx="1144790" cy="1144788"/>
          </a:xfrm>
          <a:prstGeom prst="rect">
            <a:avLst/>
          </a:prstGeom>
          <a:ln w="12700">
            <a:miter lim="400000"/>
            <a:headEnd/>
            <a:tailEnd/>
          </a:ln>
        </p:spPr>
      </p:pic>
      <p:pic>
        <p:nvPicPr>
          <p:cNvPr id="2097277" name="image15.png"/>
          <p:cNvPicPr>
            <a:picLocks/>
          </p:cNvPicPr>
          <p:nvPr/>
        </p:nvPicPr>
        <p:blipFill>
          <a:blip r:embed="rId5"/>
          <a:stretch>
            <a:fillRect/>
          </a:stretch>
        </p:blipFill>
        <p:spPr>
          <a:xfrm rot="19051476">
            <a:off x="3977404" y="2957421"/>
            <a:ext cx="1058598" cy="1058597"/>
          </a:xfrm>
          <a:prstGeom prst="rect">
            <a:avLst/>
          </a:prstGeom>
          <a:ln w="12700">
            <a:miter lim="400000"/>
            <a:headEnd/>
            <a:tailEnd/>
          </a:ln>
        </p:spPr>
      </p:pic>
      <p:sp>
        <p:nvSpPr>
          <p:cNvPr id="1049329" name="Shape 188"/>
          <p:cNvSpPr/>
          <p:nvPr/>
        </p:nvSpPr>
        <p:spPr>
          <a:xfrm>
            <a:off x="0" y="-7922"/>
            <a:ext cx="12310330" cy="1251188"/>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sp>
        <p:nvSpPr>
          <p:cNvPr id="1049331" name="Shape 190"/>
          <p:cNvSpPr/>
          <p:nvPr/>
        </p:nvSpPr>
        <p:spPr>
          <a:xfrm>
            <a:off x="393618" y="975707"/>
            <a:ext cx="892378" cy="51303"/>
          </a:xfrm>
          <a:prstGeom prst="rect">
            <a:avLst/>
          </a:prstGeom>
          <a:solidFill>
            <a:srgbClr val="FFFFFF"/>
          </a:solidFill>
          <a:ln w="12700">
            <a:miter lim="400000"/>
          </a:ln>
        </p:spPr>
        <p:txBody>
          <a:bodyPr lIns="0" tIns="0" rIns="0" bIns="0" anchor="ctr"/>
          <a:lstStyle/>
          <a:p>
            <a:pPr lvl="0">
              <a:defRPr>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2097278" name="图片 2"/>
          <p:cNvPicPr>
            <a:picLocks noChangeAspect="1"/>
          </p:cNvPicPr>
          <p:nvPr/>
        </p:nvPicPr>
        <p:blipFill>
          <a:blip r:embed="rId6"/>
          <a:stretch>
            <a:fillRect/>
          </a:stretch>
        </p:blipFill>
        <p:spPr>
          <a:xfrm>
            <a:off x="10496196" y="234157"/>
            <a:ext cx="1637367" cy="1485514"/>
          </a:xfrm>
          <a:prstGeom prst="rect">
            <a:avLst/>
          </a:prstGeom>
        </p:spPr>
      </p:pic>
      <p:pic>
        <p:nvPicPr>
          <p:cNvPr id="2097279" name="image15.png"/>
          <p:cNvPicPr>
            <a:picLocks/>
          </p:cNvPicPr>
          <p:nvPr/>
        </p:nvPicPr>
        <p:blipFill>
          <a:blip r:embed="rId5"/>
          <a:stretch>
            <a:fillRect/>
          </a:stretch>
        </p:blipFill>
        <p:spPr>
          <a:xfrm rot="19051476">
            <a:off x="2019277" y="1545499"/>
            <a:ext cx="1058598" cy="1058597"/>
          </a:xfrm>
          <a:prstGeom prst="rect">
            <a:avLst/>
          </a:prstGeom>
          <a:ln w="12700">
            <a:miter lim="400000"/>
            <a:headEnd/>
            <a:tailEnd/>
          </a:ln>
        </p:spPr>
      </p:pic>
      <p:pic>
        <p:nvPicPr>
          <p:cNvPr id="2097280" name="image15.png"/>
          <p:cNvPicPr>
            <a:picLocks/>
          </p:cNvPicPr>
          <p:nvPr/>
        </p:nvPicPr>
        <p:blipFill>
          <a:blip r:embed="rId5"/>
          <a:stretch>
            <a:fillRect/>
          </a:stretch>
        </p:blipFill>
        <p:spPr>
          <a:xfrm rot="19051476">
            <a:off x="1027623" y="2936304"/>
            <a:ext cx="1058598" cy="1058597"/>
          </a:xfrm>
          <a:prstGeom prst="rect">
            <a:avLst/>
          </a:prstGeom>
          <a:ln w="12700">
            <a:miter lim="400000"/>
            <a:headEnd/>
            <a:tailEnd/>
          </a:ln>
        </p:spPr>
      </p:pic>
      <p:sp>
        <p:nvSpPr>
          <p:cNvPr id="19" name="Shape 189">
            <a:extLst>
              <a:ext uri="{FF2B5EF4-FFF2-40B4-BE49-F238E27FC236}">
                <a16:creationId xmlns:a16="http://schemas.microsoft.com/office/drawing/2014/main" id="{ED4B75A9-891C-4A78-A00A-3AAF19425ECB}"/>
              </a:ext>
            </a:extLst>
          </p:cNvPr>
          <p:cNvSpPr/>
          <p:nvPr/>
        </p:nvSpPr>
        <p:spPr>
          <a:xfrm>
            <a:off x="3495269" y="365800"/>
            <a:ext cx="5068050" cy="646327"/>
          </a:xfrm>
          <a:prstGeom prst="rect">
            <a:avLst/>
          </a:prstGeom>
          <a:ln w="12700">
            <a:miter lim="400000"/>
          </a:ln>
        </p:spPr>
        <p:txBody>
          <a:bodyPr wrap="none" lIns="45718" tIns="45718" rIns="45718" bIns="45718">
            <a:spAutoFit/>
          </a:bodyPr>
          <a:lstStyle>
            <a:lvl1pPr>
              <a:defRPr sz="3600">
                <a:solidFill>
                  <a:srgbClr val="FFFFFF"/>
                </a:solidFill>
                <a:latin typeface="Songti SC Regular"/>
                <a:ea typeface="Songti SC Regular"/>
                <a:cs typeface="Songti SC Regular"/>
                <a:sym typeface="Songti SC Regular"/>
              </a:defRPr>
            </a:lvl1pPr>
          </a:lstStyle>
          <a:p>
            <a:pPr lvl="0">
              <a:defRPr sz="1800">
                <a:solidFill>
                  <a:srgbClr val="000000"/>
                </a:solidFill>
              </a:defRPr>
            </a:pPr>
            <a:r>
              <a:rPr lang="en-US" sz="3600" dirty="0">
                <a:solidFill>
                  <a:srgbClr val="FFFFFF"/>
                </a:solidFill>
              </a:rPr>
              <a:t>Sustainable running mode</a:t>
            </a:r>
            <a:endParaRPr sz="3600" dirty="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7" name="Shape 90"/>
          <p:cNvSpPr/>
          <p:nvPr/>
        </p:nvSpPr>
        <p:spPr>
          <a:xfrm>
            <a:off x="839807" y="5208789"/>
            <a:ext cx="3350234" cy="461661"/>
          </a:xfrm>
          <a:prstGeom prst="rect">
            <a:avLst/>
          </a:prstGeom>
          <a:ln w="12700">
            <a:miter lim="400000"/>
          </a:ln>
        </p:spPr>
        <p:txBody>
          <a:bodyPr lIns="45718" tIns="45718" rIns="45718" bIns="45718">
            <a:spAutoFit/>
          </a:bodyPr>
          <a:lstStyle/>
          <a:p>
            <a:pPr lvl="0" algn="r" defTabSz="457200"/>
            <a:endParaRPr lang="zh-CN" altLang="en-US" sz="2400" dirty="0">
              <a:solidFill>
                <a:srgbClr val="545454"/>
              </a:solidFill>
              <a:latin typeface="Songti SC Regular"/>
              <a:ea typeface="Songti SC Regular"/>
              <a:cs typeface="Songti SC Regular"/>
              <a:sym typeface="Songti SC Regular"/>
            </a:endParaRPr>
          </a:p>
        </p:txBody>
      </p:sp>
      <p:sp>
        <p:nvSpPr>
          <p:cNvPr id="1049038" name="Shape 92"/>
          <p:cNvSpPr/>
          <p:nvPr/>
        </p:nvSpPr>
        <p:spPr>
          <a:xfrm>
            <a:off x="7919649" y="5699763"/>
            <a:ext cx="3743616" cy="369328"/>
          </a:xfrm>
          <a:prstGeom prst="rect">
            <a:avLst/>
          </a:prstGeom>
          <a:ln w="12700">
            <a:miter lim="400000"/>
          </a:ln>
        </p:spPr>
        <p:txBody>
          <a:bodyPr wrap="square" lIns="45718" tIns="45718" rIns="45718" bIns="45718">
            <a:spAutoFit/>
          </a:bodyPr>
          <a:lstStyle>
            <a:lvl1pPr defTabSz="457200">
              <a:defRPr sz="2000">
                <a:solidFill>
                  <a:srgbClr val="545454"/>
                </a:solidFill>
                <a:latin typeface="Songti SC Regular"/>
                <a:ea typeface="Songti SC Regular"/>
                <a:cs typeface="Songti SC Regular"/>
                <a:sym typeface="Songti SC Regular"/>
              </a:defRPr>
            </a:lvl1pPr>
          </a:lstStyle>
          <a:p>
            <a:pPr lvl="0">
              <a:defRPr sz="1800">
                <a:solidFill>
                  <a:srgbClr val="000000"/>
                </a:solidFill>
              </a:defRPr>
            </a:pPr>
            <a:r>
              <a:rPr lang="zh-CN" altLang="zh-CN" sz="1800" dirty="0"/>
              <a:t> </a:t>
            </a:r>
            <a:endParaRPr sz="2000" dirty="0">
              <a:solidFill>
                <a:srgbClr val="545454"/>
              </a:solidFill>
            </a:endParaRPr>
          </a:p>
        </p:txBody>
      </p:sp>
      <p:sp>
        <p:nvSpPr>
          <p:cNvPr id="1049039" name="Shape 93"/>
          <p:cNvSpPr/>
          <p:nvPr/>
        </p:nvSpPr>
        <p:spPr>
          <a:xfrm>
            <a:off x="968783" y="4600778"/>
            <a:ext cx="2697079" cy="400105"/>
          </a:xfrm>
          <a:prstGeom prst="rect">
            <a:avLst/>
          </a:prstGeom>
          <a:ln w="12700">
            <a:miter lim="400000"/>
          </a:ln>
        </p:spPr>
        <p:txBody>
          <a:bodyPr wrap="square" lIns="45718" tIns="45718" rIns="45718" bIns="45718">
            <a:spAutoFit/>
          </a:bodyPr>
          <a:lstStyle/>
          <a:p>
            <a:pPr lvl="0" algn="r" defTabSz="457200"/>
            <a:endParaRPr sz="2000" dirty="0">
              <a:solidFill>
                <a:srgbClr val="545454"/>
              </a:solidFill>
              <a:latin typeface="Songti SC Regular"/>
              <a:ea typeface="Songti SC Regular"/>
              <a:cs typeface="Songti SC Regular"/>
              <a:sym typeface="Songti SC Regular"/>
            </a:endParaRPr>
          </a:p>
        </p:txBody>
      </p:sp>
      <p:sp>
        <p:nvSpPr>
          <p:cNvPr id="1049040" name="Shape 94"/>
          <p:cNvSpPr/>
          <p:nvPr/>
        </p:nvSpPr>
        <p:spPr>
          <a:xfrm>
            <a:off x="4489624" y="4240977"/>
            <a:ext cx="3049519" cy="400105"/>
          </a:xfrm>
          <a:prstGeom prst="rect">
            <a:avLst/>
          </a:prstGeom>
          <a:ln w="12700">
            <a:miter lim="400000"/>
          </a:ln>
        </p:spPr>
        <p:txBody>
          <a:bodyPr wrap="square" lIns="45718" tIns="45718" rIns="45718" bIns="45718">
            <a:spAutoFit/>
          </a:bodyPr>
          <a:lstStyle/>
          <a:p>
            <a:pPr lvl="0" algn="r" defTabSz="457200"/>
            <a:endParaRPr sz="2000" dirty="0">
              <a:solidFill>
                <a:srgbClr val="545454"/>
              </a:solidFill>
              <a:latin typeface="Songti SC Regular"/>
              <a:ea typeface="Songti SC Regular"/>
              <a:cs typeface="Songti SC Regular"/>
              <a:sym typeface="Songti SC Regular"/>
            </a:endParaRPr>
          </a:p>
        </p:txBody>
      </p:sp>
      <p:sp>
        <p:nvSpPr>
          <p:cNvPr id="1049041" name="Shape 95"/>
          <p:cNvSpPr/>
          <p:nvPr/>
        </p:nvSpPr>
        <p:spPr>
          <a:xfrm>
            <a:off x="8098971" y="4600778"/>
            <a:ext cx="3946849" cy="400105"/>
          </a:xfrm>
          <a:prstGeom prst="rect">
            <a:avLst/>
          </a:prstGeom>
          <a:ln w="12700">
            <a:miter lim="400000"/>
          </a:ln>
        </p:spPr>
        <p:txBody>
          <a:bodyPr wrap="square" lIns="45718" tIns="45718" rIns="45718" bIns="45718">
            <a:spAutoFit/>
          </a:bodyPr>
          <a:lstStyle/>
          <a:p>
            <a:pPr lvl="0" algn="r" defTabSz="457200"/>
            <a:endParaRPr sz="2000" dirty="0">
              <a:solidFill>
                <a:srgbClr val="545454"/>
              </a:solidFill>
              <a:latin typeface="Songti SC Regular"/>
              <a:ea typeface="Songti SC Regular"/>
              <a:cs typeface="Songti SC Regular"/>
              <a:sym typeface="Songti SC Regular"/>
            </a:endParaRPr>
          </a:p>
        </p:txBody>
      </p:sp>
      <p:sp>
        <p:nvSpPr>
          <p:cNvPr id="1049042" name="Shape 101"/>
          <p:cNvSpPr/>
          <p:nvPr/>
        </p:nvSpPr>
        <p:spPr>
          <a:xfrm>
            <a:off x="-59959" y="-67646"/>
            <a:ext cx="12310330" cy="1251188"/>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dirty="0"/>
          </a:p>
        </p:txBody>
      </p:sp>
      <p:sp>
        <p:nvSpPr>
          <p:cNvPr id="1049043" name="Shape 102"/>
          <p:cNvSpPr/>
          <p:nvPr/>
        </p:nvSpPr>
        <p:spPr>
          <a:xfrm>
            <a:off x="369892" y="135374"/>
            <a:ext cx="92394" cy="646327"/>
          </a:xfrm>
          <a:prstGeom prst="rect">
            <a:avLst/>
          </a:prstGeom>
          <a:ln w="12700">
            <a:miter lim="400000"/>
          </a:ln>
        </p:spPr>
        <p:txBody>
          <a:bodyPr wrap="none" lIns="45718" tIns="45718" rIns="45718" bIns="45718">
            <a:spAutoFit/>
          </a:bodyPr>
          <a:lstStyle>
            <a:lvl1pPr>
              <a:defRPr sz="3600">
                <a:solidFill>
                  <a:srgbClr val="FFFFFF"/>
                </a:solidFill>
                <a:latin typeface="Songti SC Regular"/>
                <a:ea typeface="Songti SC Regular"/>
                <a:cs typeface="Songti SC Regular"/>
                <a:sym typeface="Songti SC Regular"/>
              </a:defRPr>
            </a:lvl1pPr>
          </a:lstStyle>
          <a:p>
            <a:pPr lvl="0">
              <a:defRPr sz="1800">
                <a:solidFill>
                  <a:srgbClr val="000000"/>
                </a:solidFill>
              </a:defRPr>
            </a:pPr>
            <a:endParaRPr sz="3600" dirty="0">
              <a:solidFill>
                <a:srgbClr val="FFFFFF"/>
              </a:solidFill>
            </a:endParaRPr>
          </a:p>
        </p:txBody>
      </p:sp>
      <p:pic>
        <p:nvPicPr>
          <p:cNvPr id="2097227" name="图片 17"/>
          <p:cNvPicPr>
            <a:picLocks noChangeAspect="1"/>
          </p:cNvPicPr>
          <p:nvPr/>
        </p:nvPicPr>
        <p:blipFill>
          <a:blip r:embed="rId3"/>
          <a:stretch>
            <a:fillRect/>
          </a:stretch>
        </p:blipFill>
        <p:spPr>
          <a:xfrm>
            <a:off x="3599321" y="5249784"/>
            <a:ext cx="991954" cy="899958"/>
          </a:xfrm>
          <a:prstGeom prst="rect">
            <a:avLst/>
          </a:prstGeom>
        </p:spPr>
      </p:pic>
      <p:pic>
        <p:nvPicPr>
          <p:cNvPr id="2097229" name="图片 4"/>
          <p:cNvPicPr>
            <a:picLocks noChangeAspect="1"/>
          </p:cNvPicPr>
          <p:nvPr/>
        </p:nvPicPr>
        <p:blipFill>
          <a:blip r:embed="rId4"/>
          <a:stretch>
            <a:fillRect/>
          </a:stretch>
        </p:blipFill>
        <p:spPr>
          <a:xfrm>
            <a:off x="41472" y="2883465"/>
            <a:ext cx="1440284" cy="1080026"/>
          </a:xfrm>
          <a:prstGeom prst="rect">
            <a:avLst/>
          </a:prstGeom>
        </p:spPr>
      </p:pic>
      <p:pic>
        <p:nvPicPr>
          <p:cNvPr id="2097230" name="图片 6"/>
          <p:cNvPicPr>
            <a:picLocks noChangeAspect="1"/>
          </p:cNvPicPr>
          <p:nvPr/>
        </p:nvPicPr>
        <p:blipFill>
          <a:blip r:embed="rId5" cstate="print"/>
          <a:stretch>
            <a:fillRect/>
          </a:stretch>
        </p:blipFill>
        <p:spPr>
          <a:xfrm>
            <a:off x="84510" y="4844698"/>
            <a:ext cx="1354207" cy="1015557"/>
          </a:xfrm>
          <a:prstGeom prst="rect">
            <a:avLst/>
          </a:prstGeom>
        </p:spPr>
      </p:pic>
      <p:pic>
        <p:nvPicPr>
          <p:cNvPr id="2097231" name="图片 8"/>
          <p:cNvPicPr>
            <a:picLocks noChangeAspect="1"/>
          </p:cNvPicPr>
          <p:nvPr/>
        </p:nvPicPr>
        <p:blipFill>
          <a:blip r:embed="rId6" cstate="print"/>
          <a:stretch>
            <a:fillRect/>
          </a:stretch>
        </p:blipFill>
        <p:spPr>
          <a:xfrm>
            <a:off x="3268572" y="2826011"/>
            <a:ext cx="1466315" cy="1119739"/>
          </a:xfrm>
          <a:prstGeom prst="rect">
            <a:avLst/>
          </a:prstGeom>
        </p:spPr>
      </p:pic>
      <p:pic>
        <p:nvPicPr>
          <p:cNvPr id="2097232" name="图片 10"/>
          <p:cNvPicPr>
            <a:picLocks noChangeAspect="1"/>
          </p:cNvPicPr>
          <p:nvPr/>
        </p:nvPicPr>
        <p:blipFill>
          <a:blip r:embed="rId7" cstate="print"/>
          <a:stretch>
            <a:fillRect/>
          </a:stretch>
        </p:blipFill>
        <p:spPr>
          <a:xfrm>
            <a:off x="1697426" y="4887970"/>
            <a:ext cx="1616040" cy="1137903"/>
          </a:xfrm>
          <a:prstGeom prst="rect">
            <a:avLst/>
          </a:prstGeom>
        </p:spPr>
      </p:pic>
      <p:pic>
        <p:nvPicPr>
          <p:cNvPr id="2097233" name="图片 3"/>
          <p:cNvPicPr>
            <a:picLocks noChangeAspect="1"/>
          </p:cNvPicPr>
          <p:nvPr/>
        </p:nvPicPr>
        <p:blipFill>
          <a:blip r:embed="rId8" cstate="print"/>
          <a:stretch>
            <a:fillRect/>
          </a:stretch>
        </p:blipFill>
        <p:spPr>
          <a:xfrm>
            <a:off x="3216310" y="1191955"/>
            <a:ext cx="1757977" cy="1004991"/>
          </a:xfrm>
          <a:prstGeom prst="rect">
            <a:avLst/>
          </a:prstGeom>
        </p:spPr>
      </p:pic>
      <p:pic>
        <p:nvPicPr>
          <p:cNvPr id="2097234" name="图片 7"/>
          <p:cNvPicPr>
            <a:picLocks noChangeAspect="1"/>
          </p:cNvPicPr>
          <p:nvPr/>
        </p:nvPicPr>
        <p:blipFill>
          <a:blip r:embed="rId9" cstate="print"/>
          <a:stretch>
            <a:fillRect/>
          </a:stretch>
        </p:blipFill>
        <p:spPr>
          <a:xfrm>
            <a:off x="1844149" y="1047645"/>
            <a:ext cx="1186114" cy="1172694"/>
          </a:xfrm>
          <a:prstGeom prst="rect">
            <a:avLst/>
          </a:prstGeom>
        </p:spPr>
      </p:pic>
      <p:pic>
        <p:nvPicPr>
          <p:cNvPr id="2097235" name="图片 11"/>
          <p:cNvPicPr>
            <a:picLocks noChangeAspect="1"/>
          </p:cNvPicPr>
          <p:nvPr/>
        </p:nvPicPr>
        <p:blipFill>
          <a:blip r:embed="rId10" cstate="print"/>
          <a:stretch>
            <a:fillRect/>
          </a:stretch>
        </p:blipFill>
        <p:spPr>
          <a:xfrm>
            <a:off x="66184" y="1241600"/>
            <a:ext cx="1568671" cy="981081"/>
          </a:xfrm>
          <a:prstGeom prst="rect">
            <a:avLst/>
          </a:prstGeom>
        </p:spPr>
      </p:pic>
      <p:sp>
        <p:nvSpPr>
          <p:cNvPr id="1049047" name="文本框 12"/>
          <p:cNvSpPr txBox="1"/>
          <p:nvPr/>
        </p:nvSpPr>
        <p:spPr>
          <a:xfrm>
            <a:off x="-14791" y="2253680"/>
            <a:ext cx="1668425" cy="507827"/>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vertOverflow="overflow" horzOverflow="overflow" vert="horz" wrap="square" lIns="45718" tIns="45718" rIns="45718" bIns="45718" numCol="1" spcCol="38100" rtlCol="0" anchor="t" forceAA="0">
            <a:spAutoFit/>
          </a:bodyPr>
          <a:lstStyle/>
          <a:p>
            <a:pPr latinLnBrk="1" hangingPunct="0"/>
            <a:r>
              <a:rPr lang="en-US" altLang="zh-CN" sz="900" dirty="0">
                <a:solidFill>
                  <a:schemeClr val="accent1">
                    <a:lumMod val="75000"/>
                  </a:schemeClr>
                </a:solidFill>
              </a:rPr>
              <a:t>Safety education for science laboratory </a:t>
            </a:r>
            <a:r>
              <a:rPr lang="zh-CN" altLang="en-US" sz="900" dirty="0">
                <a:solidFill>
                  <a:schemeClr val="accent1">
                    <a:lumMod val="75000"/>
                  </a:schemeClr>
                </a:solidFill>
              </a:rPr>
              <a:t>安全和防护知识普及</a:t>
            </a:r>
          </a:p>
          <a:p>
            <a:pPr marL="0" marR="0" indent="0" algn="l" defTabSz="914400" rtl="0" fontAlgn="auto" latinLnBrk="1" hangingPunct="0">
              <a:lnSpc>
                <a:spcPct val="100000"/>
              </a:lnSpc>
              <a:spcBef>
                <a:spcPts val="0"/>
              </a:spcBef>
              <a:spcAft>
                <a:spcPts val="0"/>
              </a:spcAft>
              <a:buClrTx/>
              <a:buSzTx/>
              <a:buFontTx/>
              <a:buNone/>
            </a:pPr>
            <a:endParaRPr kumimoji="0" lang="zh-CN" altLang="en-US" sz="900" b="1" i="0" baseline="0" dirty="0">
              <a:ln>
                <a:noFill/>
              </a:ln>
              <a:solidFill>
                <a:schemeClr val="accent1">
                  <a:lumMod val="75000"/>
                </a:schemeClr>
              </a:solidFill>
              <a:effectLst/>
              <a:sym typeface="Helvetica Neue"/>
            </a:endParaRPr>
          </a:p>
        </p:txBody>
      </p:sp>
      <p:sp>
        <p:nvSpPr>
          <p:cNvPr id="1049048" name="文本框 13"/>
          <p:cNvSpPr txBox="1"/>
          <p:nvPr/>
        </p:nvSpPr>
        <p:spPr>
          <a:xfrm>
            <a:off x="1917145" y="2292750"/>
            <a:ext cx="1176602" cy="646327"/>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vertOverflow="overflow" horzOverflow="overflow" vert="horz" wrap="square" lIns="45718" tIns="45718" rIns="45718" bIns="45718" numCol="1" spcCol="38100" rtlCol="0" anchor="t" forceAA="0">
            <a:spAutoFit/>
          </a:bodyPr>
          <a:lstStyle/>
          <a:p>
            <a:pPr latinLnBrk="1" hangingPunct="0"/>
            <a:r>
              <a:rPr lang="en-US" altLang="zh-CN" sz="900" b="1" dirty="0">
                <a:solidFill>
                  <a:srgbClr val="0070C0"/>
                </a:solidFill>
              </a:rPr>
              <a:t>Scientific waste classification</a:t>
            </a:r>
            <a:r>
              <a:rPr lang="zh-CN" altLang="en-US" sz="900" b="1" dirty="0">
                <a:solidFill>
                  <a:srgbClr val="0070C0"/>
                </a:solidFill>
              </a:rPr>
              <a:t>科研垃圾分类</a:t>
            </a:r>
          </a:p>
          <a:p>
            <a:pPr marL="0" marR="0" indent="0" algn="l" defTabSz="914400" rtl="0" fontAlgn="auto" latinLnBrk="1" hangingPunct="0">
              <a:lnSpc>
                <a:spcPct val="100000"/>
              </a:lnSpc>
              <a:spcBef>
                <a:spcPts val="0"/>
              </a:spcBef>
              <a:spcAft>
                <a:spcPts val="0"/>
              </a:spcAft>
              <a:buClrTx/>
              <a:buSzTx/>
              <a:buFontTx/>
              <a:buNone/>
            </a:pPr>
            <a:endParaRPr kumimoji="0" lang="zh-CN" altLang="en-US" sz="900" b="1" i="0" baseline="0" dirty="0">
              <a:ln>
                <a:noFill/>
              </a:ln>
              <a:solidFill>
                <a:srgbClr val="0070C0"/>
              </a:solidFill>
              <a:effectLst/>
              <a:latin typeface="+mn-lt"/>
              <a:ea typeface="+mn-ea"/>
              <a:cs typeface="+mn-cs"/>
              <a:sym typeface="Helvetica Neue"/>
            </a:endParaRPr>
          </a:p>
        </p:txBody>
      </p:sp>
      <p:sp>
        <p:nvSpPr>
          <p:cNvPr id="1049049" name="文本框 14"/>
          <p:cNvSpPr txBox="1"/>
          <p:nvPr/>
        </p:nvSpPr>
        <p:spPr>
          <a:xfrm>
            <a:off x="3325375" y="2287131"/>
            <a:ext cx="1514429" cy="646327"/>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vertOverflow="overflow" horzOverflow="overflow" vert="horz" wrap="square" lIns="45718" tIns="45718" rIns="45718" bIns="45718" numCol="1" spcCol="38100" rtlCol="0" anchor="t" forceAA="0">
            <a:spAutoFit/>
          </a:bodyPr>
          <a:lstStyle/>
          <a:p>
            <a:pPr latinLnBrk="1" hangingPunct="0"/>
            <a:r>
              <a:rPr lang="en-US" altLang="zh-CN" sz="900" b="1" dirty="0">
                <a:solidFill>
                  <a:srgbClr val="0070C0"/>
                </a:solidFill>
              </a:rPr>
              <a:t>Docking hazardous waste treatment company</a:t>
            </a:r>
            <a:r>
              <a:rPr lang="zh-CN" altLang="en-US" sz="900" b="1" dirty="0">
                <a:solidFill>
                  <a:srgbClr val="0070C0"/>
                </a:solidFill>
              </a:rPr>
              <a:t>对接危险废物处理公司</a:t>
            </a:r>
          </a:p>
          <a:p>
            <a:pPr marL="0" marR="0" indent="0" algn="l" defTabSz="914400" rtl="0" fontAlgn="auto" latinLnBrk="1" hangingPunct="0">
              <a:lnSpc>
                <a:spcPct val="100000"/>
              </a:lnSpc>
              <a:spcBef>
                <a:spcPts val="0"/>
              </a:spcBef>
              <a:spcAft>
                <a:spcPts val="0"/>
              </a:spcAft>
              <a:buClrTx/>
              <a:buSzTx/>
              <a:buFontTx/>
              <a:buNone/>
            </a:pPr>
            <a:endParaRPr kumimoji="0" lang="zh-CN" altLang="en-US" sz="900" b="1" i="0" baseline="0" dirty="0">
              <a:ln>
                <a:noFill/>
              </a:ln>
              <a:solidFill>
                <a:srgbClr val="0070C0"/>
              </a:solidFill>
              <a:effectLst/>
              <a:latin typeface="+mn-lt"/>
              <a:ea typeface="+mn-ea"/>
              <a:cs typeface="+mn-cs"/>
              <a:sym typeface="Helvetica Neue"/>
            </a:endParaRPr>
          </a:p>
        </p:txBody>
      </p:sp>
      <p:sp>
        <p:nvSpPr>
          <p:cNvPr id="1049050" name="文本框 15"/>
          <p:cNvSpPr txBox="1"/>
          <p:nvPr/>
        </p:nvSpPr>
        <p:spPr>
          <a:xfrm>
            <a:off x="41472" y="4039284"/>
            <a:ext cx="1170911" cy="646327"/>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vertOverflow="overflow" horzOverflow="overflow" vert="horz" wrap="square" lIns="45718" tIns="45718" rIns="45718" bIns="45718" numCol="1" spcCol="38100" rtlCol="0" anchor="t" forceAA="0">
            <a:spAutoFit/>
          </a:bodyPr>
          <a:lstStyle/>
          <a:p>
            <a:pPr latinLnBrk="1" hangingPunct="0"/>
            <a:r>
              <a:rPr lang="en-US" altLang="zh-CN" sz="900" b="1" dirty="0">
                <a:solidFill>
                  <a:srgbClr val="0070C0"/>
                </a:solidFill>
              </a:rPr>
              <a:t>Environmental information disclosure</a:t>
            </a:r>
            <a:r>
              <a:rPr lang="zh-CN" altLang="en-US" sz="900" b="1" dirty="0">
                <a:solidFill>
                  <a:srgbClr val="0070C0"/>
                </a:solidFill>
              </a:rPr>
              <a:t>环境信息披露</a:t>
            </a:r>
          </a:p>
          <a:p>
            <a:pPr marL="0" marR="0" indent="0" algn="l" defTabSz="914400" rtl="0" fontAlgn="auto" latinLnBrk="1" hangingPunct="0">
              <a:lnSpc>
                <a:spcPct val="100000"/>
              </a:lnSpc>
              <a:spcBef>
                <a:spcPts val="0"/>
              </a:spcBef>
              <a:spcAft>
                <a:spcPts val="0"/>
              </a:spcAft>
              <a:buClrTx/>
              <a:buSzTx/>
              <a:buFontTx/>
              <a:buNone/>
            </a:pPr>
            <a:endParaRPr kumimoji="0" lang="zh-CN" altLang="en-US" sz="900" b="1" i="0" u="none" strike="noStrike" cap="none" spc="0" normalizeH="0" baseline="0" dirty="0">
              <a:ln>
                <a:noFill/>
              </a:ln>
              <a:solidFill>
                <a:srgbClr val="0070C0"/>
              </a:solidFill>
              <a:effectLst/>
              <a:latin typeface="+mn-lt"/>
              <a:ea typeface="+mn-ea"/>
              <a:cs typeface="+mn-cs"/>
              <a:sym typeface="Helvetica Neue"/>
            </a:endParaRPr>
          </a:p>
        </p:txBody>
      </p:sp>
      <p:sp>
        <p:nvSpPr>
          <p:cNvPr id="1049051" name="文本框 16"/>
          <p:cNvSpPr txBox="1"/>
          <p:nvPr/>
        </p:nvSpPr>
        <p:spPr>
          <a:xfrm>
            <a:off x="1651697" y="4031164"/>
            <a:ext cx="1245038" cy="923326"/>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vertOverflow="overflow" horzOverflow="overflow" vert="horz" wrap="square" lIns="45718" tIns="45718" rIns="45718" bIns="45718" numCol="1" spcCol="38100" rtlCol="0" anchor="t" forceAA="0">
            <a:spAutoFit/>
          </a:bodyPr>
          <a:lstStyle/>
          <a:p>
            <a:pPr latinLnBrk="1" hangingPunct="0"/>
            <a:r>
              <a:rPr lang="en-US" altLang="zh-CN" sz="900" b="1" dirty="0">
                <a:solidFill>
                  <a:srgbClr val="0070C0"/>
                </a:solidFill>
              </a:rPr>
              <a:t>Innovation for pollution-free laboratory</a:t>
            </a:r>
            <a:r>
              <a:rPr lang="zh-CN" altLang="en-US" sz="900" b="1" dirty="0">
                <a:solidFill>
                  <a:srgbClr val="0070C0"/>
                </a:solidFill>
              </a:rPr>
              <a:t>针对科研试剂、耗材、仪器商和危废处理公司的环境</a:t>
            </a:r>
            <a:r>
              <a:rPr lang="en-US" altLang="zh-CN" sz="900" b="1" dirty="0">
                <a:solidFill>
                  <a:srgbClr val="0070C0"/>
                </a:solidFill>
              </a:rPr>
              <a:t>CSR</a:t>
            </a:r>
            <a:r>
              <a:rPr lang="zh-CN" altLang="en-US" sz="900" b="1" dirty="0">
                <a:solidFill>
                  <a:srgbClr val="0070C0"/>
                </a:solidFill>
              </a:rPr>
              <a:t>服务</a:t>
            </a:r>
          </a:p>
          <a:p>
            <a:pPr marL="0" marR="0" indent="0" algn="l" defTabSz="914400" rtl="0" fontAlgn="auto" latinLnBrk="1" hangingPunct="0">
              <a:lnSpc>
                <a:spcPct val="100000"/>
              </a:lnSpc>
              <a:spcBef>
                <a:spcPts val="0"/>
              </a:spcBef>
              <a:spcAft>
                <a:spcPts val="0"/>
              </a:spcAft>
              <a:buClrTx/>
              <a:buSzTx/>
              <a:buFontTx/>
              <a:buNone/>
            </a:pPr>
            <a:endParaRPr kumimoji="0" lang="zh-CN" altLang="en-US" sz="900" b="1" i="0" u="none" strike="noStrike" cap="none" spc="0" normalizeH="0" baseline="0" dirty="0">
              <a:ln>
                <a:noFill/>
              </a:ln>
              <a:solidFill>
                <a:srgbClr val="0070C0"/>
              </a:solidFill>
              <a:effectLst/>
              <a:latin typeface="+mn-lt"/>
              <a:ea typeface="+mn-ea"/>
              <a:cs typeface="+mn-cs"/>
              <a:sym typeface="Helvetica Neue"/>
            </a:endParaRPr>
          </a:p>
        </p:txBody>
      </p:sp>
      <p:sp>
        <p:nvSpPr>
          <p:cNvPr id="1049052" name="文本框 17"/>
          <p:cNvSpPr txBox="1"/>
          <p:nvPr/>
        </p:nvSpPr>
        <p:spPr>
          <a:xfrm>
            <a:off x="3336049" y="4028221"/>
            <a:ext cx="1397643" cy="646327"/>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vertOverflow="overflow" horzOverflow="overflow" vert="horz" wrap="square" lIns="45718" tIns="45718" rIns="45718" bIns="45718" numCol="1" spcCol="38100" rtlCol="0" anchor="t" forceAA="0">
            <a:spAutoFit/>
          </a:bodyPr>
          <a:lstStyle/>
          <a:p>
            <a:pPr marL="0" marR="0" indent="0" algn="l" defTabSz="914400" rtl="0" fontAlgn="auto" latinLnBrk="1" hangingPunct="0">
              <a:lnSpc>
                <a:spcPct val="100000"/>
              </a:lnSpc>
              <a:spcBef>
                <a:spcPts val="0"/>
              </a:spcBef>
              <a:spcAft>
                <a:spcPts val="0"/>
              </a:spcAft>
              <a:buClrTx/>
              <a:buSzTx/>
              <a:buFontTx/>
              <a:buNone/>
            </a:pPr>
            <a:r>
              <a:rPr lang="en-US" altLang="zh-CN" sz="900" b="1" dirty="0">
                <a:solidFill>
                  <a:srgbClr val="0070C0"/>
                </a:solidFill>
              </a:rPr>
              <a:t>Happy Smurf scientists Community and Drama Healing Project </a:t>
            </a:r>
            <a:r>
              <a:rPr lang="zh-CN" altLang="en-US" sz="900" b="1" dirty="0">
                <a:solidFill>
                  <a:srgbClr val="0070C0"/>
                </a:solidFill>
              </a:rPr>
              <a:t>快乐科学家项目</a:t>
            </a:r>
            <a:endParaRPr kumimoji="0" lang="zh-CN" altLang="en-US" sz="900" b="1" i="0" u="none" strike="noStrike" cap="none" spc="0" normalizeH="0" baseline="0" dirty="0">
              <a:ln>
                <a:noFill/>
              </a:ln>
              <a:solidFill>
                <a:srgbClr val="0070C0"/>
              </a:solidFill>
              <a:effectLst/>
              <a:latin typeface="+mn-lt"/>
              <a:ea typeface="+mn-ea"/>
              <a:cs typeface="+mn-cs"/>
              <a:sym typeface="Helvetica Neue"/>
            </a:endParaRPr>
          </a:p>
        </p:txBody>
      </p:sp>
      <p:sp>
        <p:nvSpPr>
          <p:cNvPr id="1049053" name="文本框 18"/>
          <p:cNvSpPr txBox="1"/>
          <p:nvPr/>
        </p:nvSpPr>
        <p:spPr>
          <a:xfrm>
            <a:off x="1805696" y="6205300"/>
            <a:ext cx="1263020" cy="507827"/>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vertOverflow="overflow" horzOverflow="overflow" vert="horz" wrap="square" lIns="45718" tIns="45718" rIns="45718" bIns="45718" numCol="1" spcCol="38100" rtlCol="0" anchor="t" forceAA="0">
            <a:spAutoFit/>
          </a:bodyPr>
          <a:lstStyle/>
          <a:p>
            <a:pPr marL="0" marR="0" indent="0" algn="l" defTabSz="914400" rtl="0" fontAlgn="auto" latinLnBrk="1" hangingPunct="0">
              <a:lnSpc>
                <a:spcPct val="100000"/>
              </a:lnSpc>
              <a:spcBef>
                <a:spcPts val="0"/>
              </a:spcBef>
              <a:spcAft>
                <a:spcPts val="0"/>
              </a:spcAft>
              <a:buClrTx/>
              <a:buSzTx/>
              <a:buFontTx/>
              <a:buNone/>
            </a:pPr>
            <a:r>
              <a:rPr lang="en-US" altLang="zh-CN" sz="900" dirty="0">
                <a:solidFill>
                  <a:schemeClr val="accent1">
                    <a:lumMod val="75000"/>
                  </a:schemeClr>
                </a:solidFill>
              </a:rPr>
              <a:t>Female </a:t>
            </a:r>
            <a:r>
              <a:rPr lang="en-US" altLang="zh-CN" sz="900" b="1" dirty="0">
                <a:solidFill>
                  <a:schemeClr val="accent1">
                    <a:lumMod val="75000"/>
                  </a:schemeClr>
                </a:solidFill>
              </a:rPr>
              <a:t>scientists</a:t>
            </a:r>
            <a:r>
              <a:rPr lang="en-US" altLang="zh-CN" sz="900" dirty="0">
                <a:solidFill>
                  <a:schemeClr val="accent1">
                    <a:lumMod val="75000"/>
                  </a:schemeClr>
                </a:solidFill>
              </a:rPr>
              <a:t> mutual help community </a:t>
            </a:r>
            <a:r>
              <a:rPr lang="zh-CN" altLang="en-US" sz="900" dirty="0">
                <a:solidFill>
                  <a:schemeClr val="accent1">
                    <a:lumMod val="75000"/>
                  </a:schemeClr>
                </a:solidFill>
              </a:rPr>
              <a:t>快乐科学公主项目</a:t>
            </a:r>
            <a:endParaRPr kumimoji="0" lang="zh-CN" altLang="en-US" sz="900" b="1" i="0" u="none" strike="noStrike" cap="none" spc="0" normalizeH="0" baseline="0" dirty="0">
              <a:ln>
                <a:noFill/>
              </a:ln>
              <a:solidFill>
                <a:schemeClr val="accent1">
                  <a:lumMod val="75000"/>
                </a:schemeClr>
              </a:solidFill>
              <a:effectLst/>
              <a:sym typeface="Helvetica Neue"/>
            </a:endParaRPr>
          </a:p>
        </p:txBody>
      </p:sp>
      <p:sp>
        <p:nvSpPr>
          <p:cNvPr id="1049054" name="文本框 19"/>
          <p:cNvSpPr txBox="1"/>
          <p:nvPr/>
        </p:nvSpPr>
        <p:spPr>
          <a:xfrm>
            <a:off x="41472" y="6157928"/>
            <a:ext cx="1685390" cy="646327"/>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vertOverflow="overflow" horzOverflow="overflow" vert="horz" wrap="square" lIns="45718" tIns="45718" rIns="45718" bIns="45718" numCol="1" spcCol="38100" rtlCol="0" anchor="t" forceAA="0">
            <a:spAutoFit/>
          </a:bodyPr>
          <a:lstStyle/>
          <a:p>
            <a:pPr latinLnBrk="1" hangingPunct="0"/>
            <a:r>
              <a:rPr lang="en-US" altLang="zh-CN" sz="900" b="1" dirty="0">
                <a:solidFill>
                  <a:srgbClr val="0070C0"/>
                </a:solidFill>
              </a:rPr>
              <a:t>Hazardous waste related environmental law education</a:t>
            </a:r>
            <a:r>
              <a:rPr lang="zh-CN" altLang="en-US" sz="900" b="1" dirty="0">
                <a:solidFill>
                  <a:srgbClr val="0070C0"/>
                </a:solidFill>
                <a:sym typeface="Helvetica Neue"/>
              </a:rPr>
              <a:t>环保法普及</a:t>
            </a:r>
          </a:p>
          <a:p>
            <a:pPr marL="0" marR="0" indent="0" algn="l" defTabSz="914400" rtl="0" fontAlgn="auto" latinLnBrk="1" hangingPunct="0">
              <a:lnSpc>
                <a:spcPct val="100000"/>
              </a:lnSpc>
              <a:spcBef>
                <a:spcPts val="0"/>
              </a:spcBef>
              <a:spcAft>
                <a:spcPts val="0"/>
              </a:spcAft>
              <a:buClrTx/>
              <a:buSzTx/>
              <a:buFontTx/>
              <a:buNone/>
            </a:pPr>
            <a:endParaRPr lang="zh-CN" altLang="en-US" sz="900" b="1" dirty="0">
              <a:ln>
                <a:noFill/>
              </a:ln>
              <a:solidFill>
                <a:srgbClr val="0070C0"/>
              </a:solidFill>
              <a:effectLst/>
              <a:sym typeface="Helvetica Neue"/>
            </a:endParaRPr>
          </a:p>
        </p:txBody>
      </p:sp>
      <p:sp>
        <p:nvSpPr>
          <p:cNvPr id="38" name="Shape 57">
            <a:extLst>
              <a:ext uri="{FF2B5EF4-FFF2-40B4-BE49-F238E27FC236}">
                <a16:creationId xmlns:a16="http://schemas.microsoft.com/office/drawing/2014/main" id="{09A16C89-B487-483B-B8D1-4D1F9EA09381}"/>
              </a:ext>
            </a:extLst>
          </p:cNvPr>
          <p:cNvSpPr/>
          <p:nvPr/>
        </p:nvSpPr>
        <p:spPr>
          <a:xfrm>
            <a:off x="4082589" y="6833"/>
            <a:ext cx="8901306" cy="2585319"/>
          </a:xfrm>
          <a:prstGeom prst="rect">
            <a:avLst/>
          </a:prstGeom>
          <a:ln w="12700">
            <a:miter lim="400000"/>
          </a:ln>
        </p:spPr>
        <p:txBody>
          <a:bodyPr wrap="square" lIns="45718" tIns="45718" rIns="45718" bIns="45718">
            <a:spAutoFit/>
          </a:bodyPr>
          <a:lstStyle>
            <a:lvl1pPr algn="ctr">
              <a:defRPr sz="4000">
                <a:solidFill>
                  <a:srgbClr val="1C9BD7"/>
                </a:solidFill>
                <a:latin typeface="Songti SC Regular"/>
                <a:ea typeface="Songti SC Regular"/>
                <a:cs typeface="Songti SC Regular"/>
                <a:sym typeface="Songti SC Regular"/>
              </a:defRPr>
            </a:lvl1pPr>
          </a:lstStyle>
          <a:p>
            <a:pPr>
              <a:defRPr sz="1800">
                <a:solidFill>
                  <a:srgbClr val="000000"/>
                </a:solidFill>
              </a:defRPr>
            </a:pPr>
            <a:r>
              <a:rPr lang="en-US" altLang="zh-CN" sz="5400" dirty="0">
                <a:solidFill>
                  <a:schemeClr val="accent1">
                    <a:lumMod val="75000"/>
                  </a:schemeClr>
                </a:solidFill>
              </a:rPr>
              <a:t>Blue Angel Lab</a:t>
            </a:r>
          </a:p>
          <a:p>
            <a:pPr lvl="0" algn="l">
              <a:defRPr sz="1800">
                <a:solidFill>
                  <a:srgbClr val="000000"/>
                </a:solidFill>
              </a:defRPr>
            </a:pPr>
            <a:r>
              <a:rPr lang="en-US" altLang="zh-CN" sz="5400" dirty="0">
                <a:solidFill>
                  <a:srgbClr val="002060"/>
                </a:solidFill>
              </a:rPr>
              <a:t>             </a:t>
            </a:r>
            <a:r>
              <a:rPr lang="en-US" altLang="zh-CN" sz="1800" b="1" dirty="0">
                <a:solidFill>
                  <a:srgbClr val="002060"/>
                </a:solidFill>
                <a:latin typeface="等线" panose="020F0502020204030204"/>
                <a:ea typeface="等线" panose="02010600030101010101" pitchFamily="2" charset="-122"/>
                <a:cs typeface="+mn-cs"/>
              </a:rPr>
              <a:t>---------record what account, facilitate sustainability</a:t>
            </a:r>
          </a:p>
          <a:p>
            <a:pPr>
              <a:defRPr sz="1800">
                <a:solidFill>
                  <a:srgbClr val="000000"/>
                </a:solidFill>
              </a:defRPr>
            </a:pPr>
            <a:endParaRPr lang="en-US" altLang="zh-CN" sz="5400" dirty="0">
              <a:solidFill>
                <a:schemeClr val="accent1">
                  <a:lumMod val="75000"/>
                </a:schemeClr>
              </a:solidFill>
            </a:endParaRPr>
          </a:p>
        </p:txBody>
      </p:sp>
      <p:sp>
        <p:nvSpPr>
          <p:cNvPr id="39" name="Shape 58">
            <a:extLst>
              <a:ext uri="{FF2B5EF4-FFF2-40B4-BE49-F238E27FC236}">
                <a16:creationId xmlns:a16="http://schemas.microsoft.com/office/drawing/2014/main" id="{5552CB9A-FA83-4EDF-BD02-70D390589D84}"/>
              </a:ext>
            </a:extLst>
          </p:cNvPr>
          <p:cNvSpPr/>
          <p:nvPr/>
        </p:nvSpPr>
        <p:spPr>
          <a:xfrm>
            <a:off x="5337603" y="1391335"/>
            <a:ext cx="6812925" cy="3139317"/>
          </a:xfrm>
          <a:prstGeom prst="rect">
            <a:avLst/>
          </a:prstGeom>
          <a:ln w="12700">
            <a:miter lim="400000"/>
          </a:ln>
        </p:spPr>
        <p:txBody>
          <a:bodyPr wrap="square" lIns="45718" tIns="45718" rIns="45718" bIns="45718">
            <a:spAutoFit/>
          </a:bodyPr>
          <a:lstStyle>
            <a:lvl1pPr algn="ctr">
              <a:defRPr sz="2800">
                <a:solidFill>
                  <a:srgbClr val="429BD8"/>
                </a:solidFill>
                <a:latin typeface="Songti SC Regular"/>
                <a:ea typeface="Songti SC Regular"/>
                <a:cs typeface="Songti SC Regular"/>
                <a:sym typeface="Songti SC Regular"/>
              </a:defRPr>
            </a:lvl1pPr>
          </a:lstStyle>
          <a:p>
            <a:pPr algn="l">
              <a:defRPr sz="1800">
                <a:solidFill>
                  <a:srgbClr val="000000"/>
                </a:solidFill>
              </a:defRPr>
            </a:pPr>
            <a:endParaRPr lang="en-US" altLang="zh-CN" sz="1800" dirty="0">
              <a:solidFill>
                <a:srgbClr val="5089C4"/>
              </a:solidFill>
            </a:endParaRPr>
          </a:p>
          <a:p>
            <a:pPr algn="l">
              <a:defRPr sz="1800">
                <a:solidFill>
                  <a:srgbClr val="000000"/>
                </a:solidFill>
              </a:defRPr>
            </a:pPr>
            <a:r>
              <a:rPr lang="en-US" altLang="zh-CN" sz="1800" dirty="0">
                <a:solidFill>
                  <a:srgbClr val="002060"/>
                </a:solidFill>
              </a:rPr>
              <a:t>Blue Angel Lab focus on</a:t>
            </a:r>
            <a:r>
              <a:rPr lang="zh-CN" altLang="en-US" sz="1800" dirty="0">
                <a:solidFill>
                  <a:srgbClr val="002060"/>
                </a:solidFill>
              </a:rPr>
              <a:t> </a:t>
            </a:r>
            <a:r>
              <a:rPr lang="en-US" altLang="zh-CN" sz="1800" dirty="0">
                <a:solidFill>
                  <a:srgbClr val="002060"/>
                </a:solidFill>
              </a:rPr>
              <a:t>promoting</a:t>
            </a:r>
            <a:r>
              <a:rPr lang="zh-CN" altLang="en-US" sz="1800" dirty="0">
                <a:solidFill>
                  <a:srgbClr val="002060"/>
                </a:solidFill>
              </a:rPr>
              <a:t> </a:t>
            </a:r>
            <a:r>
              <a:rPr lang="en-US" altLang="zh-CN" sz="1800" dirty="0">
                <a:solidFill>
                  <a:srgbClr val="002060"/>
                </a:solidFill>
              </a:rPr>
              <a:t>sustainability development by technology. We have been doing charity to  promote environmental performance in scientific research process, to  alleviate the high depression proportion of scientific researcher , which would boost sustainable scientific education and research.</a:t>
            </a:r>
          </a:p>
          <a:p>
            <a:pPr algn="l">
              <a:defRPr sz="1800">
                <a:solidFill>
                  <a:srgbClr val="000000"/>
                </a:solidFill>
              </a:defRPr>
            </a:pPr>
            <a:endParaRPr lang="en-US" altLang="zh-CN" sz="1800" dirty="0">
              <a:solidFill>
                <a:srgbClr val="002060"/>
              </a:solidFill>
            </a:endParaRPr>
          </a:p>
          <a:p>
            <a:pPr algn="l">
              <a:defRPr sz="1800">
                <a:solidFill>
                  <a:srgbClr val="000000"/>
                </a:solidFill>
              </a:defRPr>
            </a:pPr>
            <a:r>
              <a:rPr lang="en-US" altLang="zh-CN" sz="1800" dirty="0">
                <a:solidFill>
                  <a:srgbClr val="002060"/>
                </a:solidFill>
              </a:rPr>
              <a:t>Now, we are trying to improve the efficiency and transparency of our charity activity using blockchain technology . We develop</a:t>
            </a:r>
            <a:r>
              <a:rPr lang="zh-CN" altLang="en-US" sz="1800" dirty="0">
                <a:solidFill>
                  <a:srgbClr val="002060"/>
                </a:solidFill>
              </a:rPr>
              <a:t> </a:t>
            </a:r>
            <a:r>
              <a:rPr lang="en-US" altLang="zh-CN" sz="1800" dirty="0">
                <a:solidFill>
                  <a:srgbClr val="002060"/>
                </a:solidFill>
              </a:rPr>
              <a:t>Blue Angel Lab </a:t>
            </a:r>
            <a:r>
              <a:rPr lang="zh-CN" altLang="en-US" sz="1800" dirty="0">
                <a:solidFill>
                  <a:srgbClr val="002060"/>
                </a:solidFill>
              </a:rPr>
              <a:t> </a:t>
            </a:r>
            <a:r>
              <a:rPr lang="en-US" altLang="zh-CN" sz="1800" dirty="0">
                <a:solidFill>
                  <a:srgbClr val="002060"/>
                </a:solidFill>
              </a:rPr>
              <a:t>blockchain charity system</a:t>
            </a:r>
            <a:r>
              <a:rPr lang="zh-CN" altLang="en-US" sz="1800" dirty="0">
                <a:solidFill>
                  <a:srgbClr val="002060"/>
                </a:solidFill>
              </a:rPr>
              <a:t>，</a:t>
            </a:r>
            <a:r>
              <a:rPr lang="en-US" altLang="zh-CN" sz="1800" dirty="0">
                <a:solidFill>
                  <a:srgbClr val="002060"/>
                </a:solidFill>
              </a:rPr>
              <a:t>which would facilitating high efficiency and transparency of charity project and tracing charity project. </a:t>
            </a:r>
            <a:endParaRPr lang="en-US" altLang="zh-CN" sz="1800" dirty="0">
              <a:solidFill>
                <a:srgbClr val="5089C4"/>
              </a:solidFill>
            </a:endParaRPr>
          </a:p>
        </p:txBody>
      </p:sp>
      <p:sp>
        <p:nvSpPr>
          <p:cNvPr id="40" name="文本框 39">
            <a:extLst>
              <a:ext uri="{FF2B5EF4-FFF2-40B4-BE49-F238E27FC236}">
                <a16:creationId xmlns:a16="http://schemas.microsoft.com/office/drawing/2014/main" id="{3DF18985-6282-479C-A53A-11C887FD4FF9}"/>
              </a:ext>
            </a:extLst>
          </p:cNvPr>
          <p:cNvSpPr txBox="1"/>
          <p:nvPr/>
        </p:nvSpPr>
        <p:spPr>
          <a:xfrm>
            <a:off x="5284542" y="4784694"/>
            <a:ext cx="6445929" cy="1692771"/>
          </a:xfrm>
          <a:prstGeom prst="rect">
            <a:avLst/>
          </a:prstGeom>
          <a:noFill/>
        </p:spPr>
        <p:txBody>
          <a:bodyPr wrap="square" rtlCol="0">
            <a:spAutoFit/>
          </a:bodyPr>
          <a:lstStyle/>
          <a:p>
            <a:r>
              <a:rPr lang="en-US" altLang="zh-CN" sz="1300" dirty="0">
                <a:solidFill>
                  <a:srgbClr val="002060"/>
                </a:solidFill>
              </a:rPr>
              <a:t>Blue Angel Lab</a:t>
            </a:r>
          </a:p>
          <a:p>
            <a:r>
              <a:rPr lang="en-US" altLang="zh-CN" sz="1300" dirty="0">
                <a:solidFill>
                  <a:srgbClr val="002060"/>
                </a:solidFill>
              </a:rPr>
              <a:t>---------</a:t>
            </a:r>
            <a:r>
              <a:rPr lang="zh-CN" altLang="en-US" sz="1300" dirty="0">
                <a:solidFill>
                  <a:srgbClr val="002060"/>
                </a:solidFill>
              </a:rPr>
              <a:t>追踪值得被记录的，促进可持续发展</a:t>
            </a:r>
            <a:endParaRPr lang="en-US" altLang="zh-CN" sz="1300" dirty="0">
              <a:solidFill>
                <a:srgbClr val="002060"/>
              </a:solidFill>
            </a:endParaRPr>
          </a:p>
          <a:p>
            <a:endParaRPr lang="en-US" altLang="zh-CN" sz="1300" dirty="0">
              <a:solidFill>
                <a:srgbClr val="002060"/>
              </a:solidFill>
            </a:endParaRPr>
          </a:p>
          <a:p>
            <a:r>
              <a:rPr lang="zh-CN" altLang="en-US" sz="1300" dirty="0">
                <a:solidFill>
                  <a:srgbClr val="002060"/>
                </a:solidFill>
              </a:rPr>
              <a:t>蓝天使实验室致力于通过技术促进可持续发展。之前，我们一直在做慈善，致力于促进科研过程中环保，缓解科研人员的高抑郁比例，促进可持续的科学教育和研究。</a:t>
            </a:r>
            <a:endParaRPr lang="en-US" altLang="zh-CN" sz="1300" dirty="0">
              <a:solidFill>
                <a:srgbClr val="002060"/>
              </a:solidFill>
            </a:endParaRPr>
          </a:p>
          <a:p>
            <a:endParaRPr lang="en-US" altLang="zh-CN" sz="1300" dirty="0">
              <a:solidFill>
                <a:srgbClr val="002060"/>
              </a:solidFill>
            </a:endParaRPr>
          </a:p>
          <a:p>
            <a:r>
              <a:rPr lang="zh-CN" altLang="en-US" sz="1300" dirty="0">
                <a:solidFill>
                  <a:srgbClr val="002060"/>
                </a:solidFill>
              </a:rPr>
              <a:t>现在，我们正在尝试使用区块链技术来提高慈善活动的效率和透明度。我们开发</a:t>
            </a:r>
            <a:r>
              <a:rPr lang="en-US" altLang="zh-CN" sz="1300" dirty="0">
                <a:solidFill>
                  <a:srgbClr val="002060"/>
                </a:solidFill>
              </a:rPr>
              <a:t>Blue Angel Lab</a:t>
            </a:r>
            <a:r>
              <a:rPr lang="zh-CN" altLang="en-US" sz="1300" dirty="0">
                <a:solidFill>
                  <a:srgbClr val="002060"/>
                </a:solidFill>
              </a:rPr>
              <a:t>区块链慈善系统</a:t>
            </a:r>
            <a:r>
              <a:rPr lang="en-US" altLang="zh-CN" sz="1300" dirty="0">
                <a:solidFill>
                  <a:srgbClr val="002060"/>
                </a:solidFill>
              </a:rPr>
              <a:t>,</a:t>
            </a:r>
            <a:r>
              <a:rPr lang="zh-CN" altLang="en-US" sz="1300" dirty="0">
                <a:solidFill>
                  <a:srgbClr val="002060"/>
                </a:solidFill>
              </a:rPr>
              <a:t>使得慈善项目效率及信息透明度提高，便于记录和追溯。</a:t>
            </a:r>
          </a:p>
        </p:txBody>
      </p:sp>
      <p:pic>
        <p:nvPicPr>
          <p:cNvPr id="41" name="图片 40">
            <a:extLst>
              <a:ext uri="{FF2B5EF4-FFF2-40B4-BE49-F238E27FC236}">
                <a16:creationId xmlns:a16="http://schemas.microsoft.com/office/drawing/2014/main" id="{34315654-E1AF-471C-B7F9-E60BC8B1E62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94354" y="2939280"/>
            <a:ext cx="1368686" cy="912457"/>
          </a:xfrm>
          <a:prstGeom prst="rect">
            <a:avLst/>
          </a:prstGeom>
        </p:spPr>
      </p:pic>
    </p:spTree>
    <p:extLst>
      <p:ext uri="{BB962C8B-B14F-4D97-AF65-F5344CB8AC3E}">
        <p14:creationId xmlns:p14="http://schemas.microsoft.com/office/powerpoint/2010/main" val="761181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58" name="Shape 195"/>
          <p:cNvSpPr/>
          <p:nvPr/>
        </p:nvSpPr>
        <p:spPr>
          <a:xfrm>
            <a:off x="1420372" y="2697851"/>
            <a:ext cx="1668061" cy="923326"/>
          </a:xfrm>
          <a:prstGeom prst="rect">
            <a:avLst/>
          </a:prstGeom>
          <a:ln w="12700">
            <a:miter lim="400000"/>
          </a:ln>
        </p:spPr>
        <p:txBody>
          <a:bodyPr wrap="square" lIns="45718" tIns="45718" rIns="45718" bIns="45718">
            <a:spAutoFit/>
          </a:bodyPr>
          <a:lstStyle>
            <a:lvl1pPr defTabSz="457200">
              <a:defRPr sz="2800">
                <a:solidFill>
                  <a:srgbClr val="545454"/>
                </a:solidFill>
                <a:latin typeface="Songti SC Regular"/>
                <a:ea typeface="Songti SC Regular"/>
                <a:cs typeface="Songti SC Regular"/>
                <a:sym typeface="Songti SC Regular"/>
              </a:defRPr>
            </a:lvl1pPr>
          </a:lstStyle>
          <a:p>
            <a:pPr lvl="0">
              <a:defRPr sz="1800">
                <a:solidFill>
                  <a:srgbClr val="000000"/>
                </a:solidFill>
              </a:defRPr>
            </a:pPr>
            <a:r>
              <a:rPr lang="en-US" altLang="zh-CN" dirty="0"/>
              <a:t>Number of influence items 3</a:t>
            </a:r>
            <a:endParaRPr sz="2800" dirty="0">
              <a:solidFill>
                <a:srgbClr val="545454"/>
              </a:solidFill>
            </a:endParaRPr>
          </a:p>
        </p:txBody>
      </p:sp>
      <p:sp>
        <p:nvSpPr>
          <p:cNvPr id="1049360" name="Shape 197"/>
          <p:cNvSpPr/>
          <p:nvPr/>
        </p:nvSpPr>
        <p:spPr>
          <a:xfrm>
            <a:off x="1810700" y="4648298"/>
            <a:ext cx="2280428" cy="523216"/>
          </a:xfrm>
          <a:prstGeom prst="rect">
            <a:avLst/>
          </a:prstGeom>
          <a:ln w="12700">
            <a:miter lim="400000"/>
          </a:ln>
        </p:spPr>
        <p:txBody>
          <a:bodyPr wrap="none" lIns="45718" tIns="45718" rIns="45718" bIns="45718">
            <a:spAutoFit/>
          </a:bodyPr>
          <a:lstStyle>
            <a:lvl1pPr defTabSz="457200">
              <a:defRPr sz="2800">
                <a:solidFill>
                  <a:srgbClr val="545454"/>
                </a:solidFill>
                <a:latin typeface="Songti SC Regular"/>
                <a:ea typeface="Songti SC Regular"/>
                <a:cs typeface="Songti SC Regular"/>
                <a:sym typeface="Songti SC Regular"/>
              </a:defRPr>
            </a:lvl1pPr>
          </a:lstStyle>
          <a:p>
            <a:pPr lvl="0">
              <a:defRPr sz="1800">
                <a:solidFill>
                  <a:srgbClr val="000000"/>
                </a:solidFill>
              </a:defRPr>
            </a:pPr>
            <a:r>
              <a:rPr lang="en-US" altLang="zh-CN" sz="2800" dirty="0">
                <a:solidFill>
                  <a:srgbClr val="545454"/>
                </a:solidFill>
              </a:rPr>
              <a:t>Annual income</a:t>
            </a:r>
            <a:endParaRPr sz="2800" dirty="0">
              <a:solidFill>
                <a:srgbClr val="545454"/>
              </a:solidFill>
            </a:endParaRPr>
          </a:p>
        </p:txBody>
      </p:sp>
      <p:sp>
        <p:nvSpPr>
          <p:cNvPr id="1049364" name="Shape 202"/>
          <p:cNvSpPr/>
          <p:nvPr/>
        </p:nvSpPr>
        <p:spPr>
          <a:xfrm>
            <a:off x="8358902" y="1972566"/>
            <a:ext cx="631971" cy="6319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defRPr>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2097290" name="image17.png"/>
          <p:cNvPicPr>
            <a:picLocks/>
          </p:cNvPicPr>
          <p:nvPr/>
        </p:nvPicPr>
        <p:blipFill>
          <a:blip r:embed="rId3"/>
          <a:stretch>
            <a:fillRect/>
          </a:stretch>
        </p:blipFill>
        <p:spPr>
          <a:xfrm>
            <a:off x="5525634" y="4299553"/>
            <a:ext cx="459233" cy="459233"/>
          </a:xfrm>
          <a:prstGeom prst="rect">
            <a:avLst/>
          </a:prstGeom>
          <a:ln w="12700">
            <a:miter lim="400000"/>
            <a:headEnd/>
            <a:tailEnd/>
          </a:ln>
        </p:spPr>
      </p:pic>
      <p:sp>
        <p:nvSpPr>
          <p:cNvPr id="1049365" name="Shape 204"/>
          <p:cNvSpPr/>
          <p:nvPr/>
        </p:nvSpPr>
        <p:spPr>
          <a:xfrm>
            <a:off x="1272299" y="3837895"/>
            <a:ext cx="631971" cy="6319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defRPr>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2097291" name="image18.png"/>
          <p:cNvPicPr>
            <a:picLocks/>
          </p:cNvPicPr>
          <p:nvPr/>
        </p:nvPicPr>
        <p:blipFill>
          <a:blip r:embed="rId4"/>
          <a:stretch>
            <a:fillRect/>
          </a:stretch>
        </p:blipFill>
        <p:spPr>
          <a:xfrm>
            <a:off x="1282075" y="3806033"/>
            <a:ext cx="624844" cy="624844"/>
          </a:xfrm>
          <a:prstGeom prst="rect">
            <a:avLst/>
          </a:prstGeom>
          <a:ln w="12700">
            <a:miter lim="400000"/>
            <a:headEnd/>
            <a:tailEnd/>
          </a:ln>
        </p:spPr>
      </p:pic>
      <p:sp>
        <p:nvSpPr>
          <p:cNvPr id="1049366" name="Shape 206"/>
          <p:cNvSpPr/>
          <p:nvPr/>
        </p:nvSpPr>
        <p:spPr>
          <a:xfrm>
            <a:off x="4457977" y="1972566"/>
            <a:ext cx="631971" cy="6319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defRPr>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sp>
        <p:nvSpPr>
          <p:cNvPr id="1049367" name="Shape 208"/>
          <p:cNvSpPr/>
          <p:nvPr/>
        </p:nvSpPr>
        <p:spPr>
          <a:xfrm>
            <a:off x="1927463" y="1823729"/>
            <a:ext cx="1097412" cy="369328"/>
          </a:xfrm>
          <a:prstGeom prst="rect">
            <a:avLst/>
          </a:prstGeom>
          <a:ln w="12700">
            <a:miter lim="400000"/>
          </a:ln>
        </p:spPr>
        <p:txBody>
          <a:bodyPr wrap="none" lIns="45718" tIns="45718" rIns="45718" bIns="45718">
            <a:spAutoFit/>
          </a:bodyPr>
          <a:lstStyle>
            <a:lvl1pPr defTabSz="457200">
              <a:defRPr sz="5000">
                <a:solidFill>
                  <a:srgbClr val="1C9BD7"/>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lvl="0">
              <a:defRPr sz="1800">
                <a:solidFill>
                  <a:srgbClr val="000000"/>
                </a:solidFill>
              </a:defRPr>
            </a:pPr>
            <a:r>
              <a:rPr lang="en-US" altLang="zh-CN" sz="1800" dirty="0">
                <a:solidFill>
                  <a:srgbClr val="5089C4"/>
                </a:solidFill>
                <a:latin typeface="Songti SC" charset="-122"/>
                <a:ea typeface="Songti SC" charset="-122"/>
                <a:cs typeface="Songti SC" charset="-122"/>
              </a:rPr>
              <a:t>First year</a:t>
            </a:r>
            <a:endParaRPr sz="1800" dirty="0">
              <a:solidFill>
                <a:srgbClr val="5089C4"/>
              </a:solidFill>
              <a:latin typeface="Songti SC" charset="-122"/>
              <a:ea typeface="Songti SC" charset="-122"/>
              <a:cs typeface="Songti SC" charset="-122"/>
            </a:endParaRPr>
          </a:p>
        </p:txBody>
      </p:sp>
      <p:pic>
        <p:nvPicPr>
          <p:cNvPr id="2097293" name="image20.png"/>
          <p:cNvPicPr>
            <a:picLocks/>
          </p:cNvPicPr>
          <p:nvPr/>
        </p:nvPicPr>
        <p:blipFill>
          <a:blip r:embed="rId5"/>
          <a:stretch>
            <a:fillRect/>
          </a:stretch>
        </p:blipFill>
        <p:spPr>
          <a:xfrm>
            <a:off x="4551352" y="2058934"/>
            <a:ext cx="459233" cy="459234"/>
          </a:xfrm>
          <a:prstGeom prst="rect">
            <a:avLst/>
          </a:prstGeom>
          <a:ln w="12700">
            <a:miter lim="400000"/>
            <a:headEnd/>
            <a:tailEnd/>
          </a:ln>
        </p:spPr>
      </p:pic>
      <p:sp>
        <p:nvSpPr>
          <p:cNvPr id="1049372" name="Shape 214"/>
          <p:cNvSpPr/>
          <p:nvPr/>
        </p:nvSpPr>
        <p:spPr>
          <a:xfrm>
            <a:off x="22032" y="6568"/>
            <a:ext cx="12310330" cy="1251188"/>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sp>
        <p:nvSpPr>
          <p:cNvPr id="1049373" name="Shape 215"/>
          <p:cNvSpPr/>
          <p:nvPr/>
        </p:nvSpPr>
        <p:spPr>
          <a:xfrm>
            <a:off x="369892" y="135374"/>
            <a:ext cx="3559625" cy="646327"/>
          </a:xfrm>
          <a:prstGeom prst="rect">
            <a:avLst/>
          </a:prstGeom>
          <a:solidFill>
            <a:srgbClr val="1C9BD7"/>
          </a:solidFill>
          <a:ln w="12700">
            <a:miter lim="400000"/>
          </a:ln>
        </p:spPr>
        <p:txBody>
          <a:bodyPr lIns="0" tIns="0" rIns="0" bIns="0" anchor="ctr"/>
          <a:lstStyle>
            <a:lvl1pPr>
              <a:defRPr sz="3600">
                <a:solidFill>
                  <a:srgbClr val="FFFFFF"/>
                </a:solidFill>
                <a:latin typeface="Songti SC Regular"/>
                <a:ea typeface="Songti SC Regular"/>
                <a:cs typeface="Songti SC Regular"/>
                <a:sym typeface="Songti SC Regular"/>
              </a:defRPr>
            </a:lvl1pPr>
          </a:lstStyle>
          <a:p>
            <a:r>
              <a:rPr lang="en-US" altLang="zh-CN" dirty="0">
                <a:latin typeface="DengXian" panose="02010600030101010101" charset="-122"/>
                <a:ea typeface="DengXian" panose="02010600030101010101" charset="-122"/>
              </a:rPr>
              <a:t>Operation &amp; Plan</a:t>
            </a:r>
            <a:endParaRPr dirty="0">
              <a:latin typeface="DengXian" panose="02010600030101010101" charset="-122"/>
              <a:ea typeface="DengXian" panose="02010600030101010101" charset="-122"/>
            </a:endParaRPr>
          </a:p>
        </p:txBody>
      </p:sp>
      <p:sp>
        <p:nvSpPr>
          <p:cNvPr id="1049374" name="Shape 216"/>
          <p:cNvSpPr/>
          <p:nvPr/>
        </p:nvSpPr>
        <p:spPr>
          <a:xfrm>
            <a:off x="393618" y="975707"/>
            <a:ext cx="892378" cy="51303"/>
          </a:xfrm>
          <a:prstGeom prst="rect">
            <a:avLst/>
          </a:prstGeom>
          <a:solidFill>
            <a:srgbClr val="FFFFFF"/>
          </a:solidFill>
          <a:ln w="12700">
            <a:miter lim="400000"/>
          </a:ln>
        </p:spPr>
        <p:txBody>
          <a:bodyPr lIns="0" tIns="0" rIns="0" bIns="0" anchor="ctr"/>
          <a:lstStyle/>
          <a:p>
            <a:pPr lvl="0">
              <a:defRPr>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sp>
        <p:nvSpPr>
          <p:cNvPr id="1049377" name="Shape 220"/>
          <p:cNvSpPr/>
          <p:nvPr/>
        </p:nvSpPr>
        <p:spPr>
          <a:xfrm>
            <a:off x="8322071" y="3779775"/>
            <a:ext cx="631971" cy="6319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defRPr>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sp>
        <p:nvSpPr>
          <p:cNvPr id="1049379" name="Shape 223"/>
          <p:cNvSpPr/>
          <p:nvPr/>
        </p:nvSpPr>
        <p:spPr>
          <a:xfrm>
            <a:off x="4474093" y="3844068"/>
            <a:ext cx="631971" cy="6319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defRPr>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2097295" name="image18.png"/>
          <p:cNvPicPr>
            <a:picLocks/>
          </p:cNvPicPr>
          <p:nvPr/>
        </p:nvPicPr>
        <p:blipFill>
          <a:blip r:embed="rId4"/>
          <a:stretch>
            <a:fillRect/>
          </a:stretch>
        </p:blipFill>
        <p:spPr>
          <a:xfrm>
            <a:off x="4483868" y="3812204"/>
            <a:ext cx="624844" cy="624844"/>
          </a:xfrm>
          <a:prstGeom prst="rect">
            <a:avLst/>
          </a:prstGeom>
          <a:ln w="12700">
            <a:miter lim="400000"/>
            <a:headEnd/>
            <a:tailEnd/>
          </a:ln>
        </p:spPr>
      </p:pic>
      <p:pic>
        <p:nvPicPr>
          <p:cNvPr id="2097296" name="图片 31"/>
          <p:cNvPicPr>
            <a:picLocks noChangeAspect="1"/>
          </p:cNvPicPr>
          <p:nvPr/>
        </p:nvPicPr>
        <p:blipFill>
          <a:blip r:embed="rId6"/>
          <a:stretch>
            <a:fillRect/>
          </a:stretch>
        </p:blipFill>
        <p:spPr>
          <a:xfrm>
            <a:off x="10687460" y="289555"/>
            <a:ext cx="1379087" cy="1251187"/>
          </a:xfrm>
          <a:prstGeom prst="rect">
            <a:avLst/>
          </a:prstGeom>
        </p:spPr>
      </p:pic>
      <p:sp>
        <p:nvSpPr>
          <p:cNvPr id="32" name="Shape 195">
            <a:extLst>
              <a:ext uri="{FF2B5EF4-FFF2-40B4-BE49-F238E27FC236}">
                <a16:creationId xmlns:a16="http://schemas.microsoft.com/office/drawing/2014/main" id="{22048B64-A14A-4049-A4FC-8CA78193E996}"/>
              </a:ext>
            </a:extLst>
          </p:cNvPr>
          <p:cNvSpPr/>
          <p:nvPr/>
        </p:nvSpPr>
        <p:spPr>
          <a:xfrm>
            <a:off x="4773962" y="2698462"/>
            <a:ext cx="1668061" cy="800215"/>
          </a:xfrm>
          <a:prstGeom prst="rect">
            <a:avLst/>
          </a:prstGeom>
          <a:ln w="12700">
            <a:miter lim="400000"/>
          </a:ln>
        </p:spPr>
        <p:txBody>
          <a:bodyPr wrap="square" lIns="45718" tIns="45718" rIns="45718" bIns="45718">
            <a:spAutoFit/>
          </a:bodyPr>
          <a:lstStyle>
            <a:lvl1pPr defTabSz="457200">
              <a:defRPr sz="2800">
                <a:solidFill>
                  <a:srgbClr val="545454"/>
                </a:solidFill>
                <a:latin typeface="Songti SC Regular"/>
                <a:ea typeface="Songti SC Regular"/>
                <a:cs typeface="Songti SC Regular"/>
                <a:sym typeface="Songti SC Regular"/>
              </a:defRPr>
            </a:lvl1pPr>
          </a:lstStyle>
          <a:p>
            <a:pPr lvl="0">
              <a:defRPr sz="1800">
                <a:solidFill>
                  <a:srgbClr val="000000"/>
                </a:solidFill>
              </a:defRPr>
            </a:pPr>
            <a:r>
              <a:rPr lang="en-US" altLang="zh-CN" dirty="0"/>
              <a:t>5 impact </a:t>
            </a:r>
            <a:r>
              <a:rPr lang="en-US" altLang="zh-CN" sz="2800" dirty="0">
                <a:solidFill>
                  <a:srgbClr val="545454"/>
                </a:solidFill>
              </a:rPr>
              <a:t>projects</a:t>
            </a:r>
            <a:endParaRPr sz="2800" dirty="0">
              <a:solidFill>
                <a:srgbClr val="545454"/>
              </a:solidFill>
            </a:endParaRPr>
          </a:p>
        </p:txBody>
      </p:sp>
      <p:sp>
        <p:nvSpPr>
          <p:cNvPr id="35" name="Shape 206">
            <a:extLst>
              <a:ext uri="{FF2B5EF4-FFF2-40B4-BE49-F238E27FC236}">
                <a16:creationId xmlns:a16="http://schemas.microsoft.com/office/drawing/2014/main" id="{11AF83C2-AE4E-444B-8ECA-A7C924EC06D7}"/>
              </a:ext>
            </a:extLst>
          </p:cNvPr>
          <p:cNvSpPr/>
          <p:nvPr/>
        </p:nvSpPr>
        <p:spPr>
          <a:xfrm>
            <a:off x="1209119" y="1923881"/>
            <a:ext cx="631971" cy="6319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defRPr>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36" name="image20.png">
            <a:extLst>
              <a:ext uri="{FF2B5EF4-FFF2-40B4-BE49-F238E27FC236}">
                <a16:creationId xmlns:a16="http://schemas.microsoft.com/office/drawing/2014/main" id="{F9632B10-3A29-4912-8C00-F0264901E8BC}"/>
              </a:ext>
            </a:extLst>
          </p:cNvPr>
          <p:cNvPicPr>
            <a:picLocks/>
          </p:cNvPicPr>
          <p:nvPr/>
        </p:nvPicPr>
        <p:blipFill>
          <a:blip r:embed="rId5"/>
          <a:stretch>
            <a:fillRect/>
          </a:stretch>
        </p:blipFill>
        <p:spPr>
          <a:xfrm>
            <a:off x="1318171" y="2034212"/>
            <a:ext cx="459233" cy="459234"/>
          </a:xfrm>
          <a:prstGeom prst="rect">
            <a:avLst/>
          </a:prstGeom>
          <a:ln w="12700">
            <a:miter lim="400000"/>
            <a:headEnd/>
            <a:tailEnd/>
          </a:ln>
        </p:spPr>
      </p:pic>
      <p:pic>
        <p:nvPicPr>
          <p:cNvPr id="37" name="image20.png">
            <a:extLst>
              <a:ext uri="{FF2B5EF4-FFF2-40B4-BE49-F238E27FC236}">
                <a16:creationId xmlns:a16="http://schemas.microsoft.com/office/drawing/2014/main" id="{F0DEA0EB-5F8A-44B9-A51E-796A7EB02507}"/>
              </a:ext>
            </a:extLst>
          </p:cNvPr>
          <p:cNvPicPr>
            <a:picLocks/>
          </p:cNvPicPr>
          <p:nvPr/>
        </p:nvPicPr>
        <p:blipFill>
          <a:blip r:embed="rId5"/>
          <a:stretch>
            <a:fillRect/>
          </a:stretch>
        </p:blipFill>
        <p:spPr>
          <a:xfrm>
            <a:off x="8494809" y="2074722"/>
            <a:ext cx="459233" cy="459234"/>
          </a:xfrm>
          <a:prstGeom prst="rect">
            <a:avLst/>
          </a:prstGeom>
          <a:ln w="12700">
            <a:miter lim="400000"/>
            <a:headEnd/>
            <a:tailEnd/>
          </a:ln>
        </p:spPr>
      </p:pic>
      <p:sp>
        <p:nvSpPr>
          <p:cNvPr id="38" name="Shape 208">
            <a:extLst>
              <a:ext uri="{FF2B5EF4-FFF2-40B4-BE49-F238E27FC236}">
                <a16:creationId xmlns:a16="http://schemas.microsoft.com/office/drawing/2014/main" id="{167D69BD-7383-435A-8CD7-45D3D0035777}"/>
              </a:ext>
            </a:extLst>
          </p:cNvPr>
          <p:cNvSpPr/>
          <p:nvPr/>
        </p:nvSpPr>
        <p:spPr>
          <a:xfrm>
            <a:off x="5196417" y="1823729"/>
            <a:ext cx="1448469" cy="369328"/>
          </a:xfrm>
          <a:prstGeom prst="rect">
            <a:avLst/>
          </a:prstGeom>
          <a:ln w="12700">
            <a:miter lim="400000"/>
          </a:ln>
        </p:spPr>
        <p:txBody>
          <a:bodyPr wrap="none" lIns="45718" tIns="45718" rIns="45718" bIns="45718">
            <a:spAutoFit/>
          </a:bodyPr>
          <a:lstStyle>
            <a:lvl1pPr defTabSz="457200">
              <a:defRPr sz="5000">
                <a:solidFill>
                  <a:srgbClr val="1C9BD7"/>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lvl="0">
              <a:defRPr sz="1800">
                <a:solidFill>
                  <a:srgbClr val="000000"/>
                </a:solidFill>
              </a:defRPr>
            </a:pPr>
            <a:r>
              <a:rPr lang="en-US" altLang="zh-CN" sz="1800" dirty="0">
                <a:solidFill>
                  <a:srgbClr val="5089C4"/>
                </a:solidFill>
                <a:latin typeface="Songti SC" charset="-122"/>
                <a:ea typeface="Songti SC" charset="-122"/>
                <a:cs typeface="Songti SC" charset="-122"/>
              </a:rPr>
              <a:t>Second year</a:t>
            </a:r>
            <a:endParaRPr sz="1800" dirty="0">
              <a:solidFill>
                <a:srgbClr val="5089C4"/>
              </a:solidFill>
              <a:latin typeface="Songti SC" charset="-122"/>
              <a:ea typeface="Songti SC" charset="-122"/>
              <a:cs typeface="Songti SC" charset="-122"/>
            </a:endParaRPr>
          </a:p>
        </p:txBody>
      </p:sp>
      <p:sp>
        <p:nvSpPr>
          <p:cNvPr id="39" name="Shape 208">
            <a:extLst>
              <a:ext uri="{FF2B5EF4-FFF2-40B4-BE49-F238E27FC236}">
                <a16:creationId xmlns:a16="http://schemas.microsoft.com/office/drawing/2014/main" id="{B0A7E60F-2001-4CFF-804E-797D78FAA3BE}"/>
              </a:ext>
            </a:extLst>
          </p:cNvPr>
          <p:cNvSpPr/>
          <p:nvPr/>
        </p:nvSpPr>
        <p:spPr>
          <a:xfrm>
            <a:off x="9126780" y="1869966"/>
            <a:ext cx="1203210" cy="369328"/>
          </a:xfrm>
          <a:prstGeom prst="rect">
            <a:avLst/>
          </a:prstGeom>
          <a:ln w="12700">
            <a:miter lim="400000"/>
          </a:ln>
        </p:spPr>
        <p:txBody>
          <a:bodyPr wrap="none" lIns="45718" tIns="45718" rIns="45718" bIns="45718">
            <a:spAutoFit/>
          </a:bodyPr>
          <a:lstStyle>
            <a:lvl1pPr defTabSz="457200">
              <a:defRPr sz="5000">
                <a:solidFill>
                  <a:srgbClr val="1C9BD7"/>
                </a:solidFill>
                <a:latin typeface="Microsoft YaHei" panose="020B0503020204020204" charset="-122"/>
                <a:ea typeface="Microsoft YaHei" panose="020B0503020204020204" charset="-122"/>
                <a:cs typeface="Microsoft YaHei" panose="020B0503020204020204" charset="-122"/>
                <a:sym typeface="Microsoft YaHei" panose="020B0503020204020204" charset="-122"/>
              </a:defRPr>
            </a:lvl1pPr>
          </a:lstStyle>
          <a:p>
            <a:pPr lvl="0">
              <a:defRPr sz="1800">
                <a:solidFill>
                  <a:srgbClr val="000000"/>
                </a:solidFill>
              </a:defRPr>
            </a:pPr>
            <a:r>
              <a:rPr lang="en-US" altLang="zh-CN" sz="1800" dirty="0">
                <a:solidFill>
                  <a:srgbClr val="5089C4"/>
                </a:solidFill>
                <a:latin typeface="Songti SC" charset="-122"/>
                <a:ea typeface="Songti SC" charset="-122"/>
                <a:cs typeface="Songti SC" charset="-122"/>
              </a:rPr>
              <a:t>Third year</a:t>
            </a:r>
            <a:endParaRPr sz="1800" dirty="0">
              <a:solidFill>
                <a:srgbClr val="5089C4"/>
              </a:solidFill>
              <a:latin typeface="Songti SC" charset="-122"/>
              <a:ea typeface="Songti SC" charset="-122"/>
              <a:cs typeface="Songti SC" charset="-122"/>
            </a:endParaRPr>
          </a:p>
        </p:txBody>
      </p:sp>
      <p:pic>
        <p:nvPicPr>
          <p:cNvPr id="40" name="image18.png">
            <a:extLst>
              <a:ext uri="{FF2B5EF4-FFF2-40B4-BE49-F238E27FC236}">
                <a16:creationId xmlns:a16="http://schemas.microsoft.com/office/drawing/2014/main" id="{CF9A4CAB-E3D2-4AA7-AE79-242FFEE97A27}"/>
              </a:ext>
            </a:extLst>
          </p:cNvPr>
          <p:cNvPicPr>
            <a:picLocks/>
          </p:cNvPicPr>
          <p:nvPr/>
        </p:nvPicPr>
        <p:blipFill>
          <a:blip r:embed="rId4"/>
          <a:stretch>
            <a:fillRect/>
          </a:stretch>
        </p:blipFill>
        <p:spPr>
          <a:xfrm>
            <a:off x="8329198" y="3779775"/>
            <a:ext cx="624844" cy="624844"/>
          </a:xfrm>
          <a:prstGeom prst="rect">
            <a:avLst/>
          </a:prstGeom>
          <a:ln w="12700">
            <a:miter lim="400000"/>
            <a:headEnd/>
            <a:tailEnd/>
          </a:ln>
        </p:spPr>
      </p:pic>
      <p:sp>
        <p:nvSpPr>
          <p:cNvPr id="31" name="Shape 197">
            <a:extLst>
              <a:ext uri="{FF2B5EF4-FFF2-40B4-BE49-F238E27FC236}">
                <a16:creationId xmlns:a16="http://schemas.microsoft.com/office/drawing/2014/main" id="{56371AFF-1684-4F6E-8F40-4CC46B8CB147}"/>
              </a:ext>
            </a:extLst>
          </p:cNvPr>
          <p:cNvSpPr/>
          <p:nvPr/>
        </p:nvSpPr>
        <p:spPr>
          <a:xfrm>
            <a:off x="5301809" y="4674730"/>
            <a:ext cx="2280428" cy="523216"/>
          </a:xfrm>
          <a:prstGeom prst="rect">
            <a:avLst/>
          </a:prstGeom>
          <a:ln w="12700">
            <a:miter lim="400000"/>
          </a:ln>
        </p:spPr>
        <p:txBody>
          <a:bodyPr wrap="none" lIns="45718" tIns="45718" rIns="45718" bIns="45718">
            <a:spAutoFit/>
          </a:bodyPr>
          <a:lstStyle>
            <a:lvl1pPr defTabSz="457200">
              <a:defRPr sz="2800">
                <a:solidFill>
                  <a:srgbClr val="545454"/>
                </a:solidFill>
                <a:latin typeface="Songti SC Regular"/>
                <a:ea typeface="Songti SC Regular"/>
                <a:cs typeface="Songti SC Regular"/>
                <a:sym typeface="Songti SC Regular"/>
              </a:defRPr>
            </a:lvl1pPr>
          </a:lstStyle>
          <a:p>
            <a:pPr lvl="0">
              <a:defRPr sz="1800">
                <a:solidFill>
                  <a:srgbClr val="000000"/>
                </a:solidFill>
              </a:defRPr>
            </a:pPr>
            <a:r>
              <a:rPr lang="en-US" altLang="zh-CN" sz="2800" dirty="0">
                <a:solidFill>
                  <a:srgbClr val="545454"/>
                </a:solidFill>
              </a:rPr>
              <a:t>Annual income</a:t>
            </a:r>
            <a:endParaRPr sz="2800" dirty="0">
              <a:solidFill>
                <a:srgbClr val="545454"/>
              </a:solidFill>
            </a:endParaRPr>
          </a:p>
        </p:txBody>
      </p:sp>
      <p:sp>
        <p:nvSpPr>
          <p:cNvPr id="33" name="Shape 197">
            <a:extLst>
              <a:ext uri="{FF2B5EF4-FFF2-40B4-BE49-F238E27FC236}">
                <a16:creationId xmlns:a16="http://schemas.microsoft.com/office/drawing/2014/main" id="{ADF97273-32B2-4E00-A797-80C55035CB2E}"/>
              </a:ext>
            </a:extLst>
          </p:cNvPr>
          <p:cNvSpPr/>
          <p:nvPr/>
        </p:nvSpPr>
        <p:spPr>
          <a:xfrm>
            <a:off x="8680744" y="4592143"/>
            <a:ext cx="2280428" cy="523216"/>
          </a:xfrm>
          <a:prstGeom prst="rect">
            <a:avLst/>
          </a:prstGeom>
          <a:ln w="12700">
            <a:miter lim="400000"/>
          </a:ln>
        </p:spPr>
        <p:txBody>
          <a:bodyPr wrap="none" lIns="45718" tIns="45718" rIns="45718" bIns="45718">
            <a:spAutoFit/>
          </a:bodyPr>
          <a:lstStyle>
            <a:lvl1pPr defTabSz="457200">
              <a:defRPr sz="2800">
                <a:solidFill>
                  <a:srgbClr val="545454"/>
                </a:solidFill>
                <a:latin typeface="Songti SC Regular"/>
                <a:ea typeface="Songti SC Regular"/>
                <a:cs typeface="Songti SC Regular"/>
                <a:sym typeface="Songti SC Regular"/>
              </a:defRPr>
            </a:lvl1pPr>
          </a:lstStyle>
          <a:p>
            <a:pPr lvl="0">
              <a:defRPr sz="1800">
                <a:solidFill>
                  <a:srgbClr val="000000"/>
                </a:solidFill>
              </a:defRPr>
            </a:pPr>
            <a:r>
              <a:rPr lang="en-US" altLang="zh-CN" sz="2800" dirty="0">
                <a:solidFill>
                  <a:srgbClr val="545454"/>
                </a:solidFill>
              </a:rPr>
              <a:t>Annual income</a:t>
            </a:r>
            <a:endParaRPr sz="2800" dirty="0">
              <a:solidFill>
                <a:srgbClr val="545454"/>
              </a:solidFill>
            </a:endParaRPr>
          </a:p>
        </p:txBody>
      </p:sp>
      <p:sp>
        <p:nvSpPr>
          <p:cNvPr id="41" name="Shape 195">
            <a:extLst>
              <a:ext uri="{FF2B5EF4-FFF2-40B4-BE49-F238E27FC236}">
                <a16:creationId xmlns:a16="http://schemas.microsoft.com/office/drawing/2014/main" id="{E227B89D-8B5C-4ED9-8CF2-BF57637E4601}"/>
              </a:ext>
            </a:extLst>
          </p:cNvPr>
          <p:cNvSpPr/>
          <p:nvPr/>
        </p:nvSpPr>
        <p:spPr>
          <a:xfrm>
            <a:off x="8954042" y="2636112"/>
            <a:ext cx="1668061" cy="800215"/>
          </a:xfrm>
          <a:prstGeom prst="rect">
            <a:avLst/>
          </a:prstGeom>
          <a:ln w="12700">
            <a:miter lim="400000"/>
          </a:ln>
        </p:spPr>
        <p:txBody>
          <a:bodyPr wrap="square" lIns="45718" tIns="45718" rIns="45718" bIns="45718">
            <a:spAutoFit/>
          </a:bodyPr>
          <a:lstStyle>
            <a:lvl1pPr defTabSz="457200">
              <a:defRPr sz="2800">
                <a:solidFill>
                  <a:srgbClr val="545454"/>
                </a:solidFill>
                <a:latin typeface="Songti SC Regular"/>
                <a:ea typeface="Songti SC Regular"/>
                <a:cs typeface="Songti SC Regular"/>
                <a:sym typeface="Songti SC Regular"/>
              </a:defRPr>
            </a:lvl1pPr>
          </a:lstStyle>
          <a:p>
            <a:pPr lvl="0">
              <a:defRPr sz="1800">
                <a:solidFill>
                  <a:srgbClr val="000000"/>
                </a:solidFill>
              </a:defRPr>
            </a:pPr>
            <a:r>
              <a:rPr lang="en-US" altLang="zh-CN" dirty="0"/>
              <a:t>10  impact </a:t>
            </a:r>
            <a:r>
              <a:rPr lang="en-US" altLang="zh-CN" sz="2800" dirty="0">
                <a:solidFill>
                  <a:srgbClr val="545454"/>
                </a:solidFill>
              </a:rPr>
              <a:t>projects</a:t>
            </a:r>
            <a:endParaRPr sz="2800" dirty="0">
              <a:solidFill>
                <a:srgbClr val="545454"/>
              </a:solidFill>
            </a:endParaRPr>
          </a:p>
        </p:txBody>
      </p:sp>
      <p:sp>
        <p:nvSpPr>
          <p:cNvPr id="42" name="Shape 210">
            <a:extLst>
              <a:ext uri="{FF2B5EF4-FFF2-40B4-BE49-F238E27FC236}">
                <a16:creationId xmlns:a16="http://schemas.microsoft.com/office/drawing/2014/main" id="{36081CD0-0689-4680-888F-E87E5C428FB8}"/>
              </a:ext>
            </a:extLst>
          </p:cNvPr>
          <p:cNvSpPr/>
          <p:nvPr/>
        </p:nvSpPr>
        <p:spPr>
          <a:xfrm>
            <a:off x="2062008" y="3896702"/>
            <a:ext cx="1560680" cy="369328"/>
          </a:xfrm>
          <a:prstGeom prst="rect">
            <a:avLst/>
          </a:prstGeom>
          <a:ln w="12700">
            <a:miter lim="400000"/>
          </a:ln>
        </p:spPr>
        <p:txBody>
          <a:bodyPr wrap="none" lIns="45718" tIns="45718" rIns="45718" bIns="45718">
            <a:spAutoFit/>
          </a:bodyPr>
          <a:lstStyle/>
          <a:p>
            <a:pPr lvl="0" defTabSz="457200"/>
            <a:r>
              <a:rPr lang="en-US" altLang="zh-CN" dirty="0">
                <a:solidFill>
                  <a:srgbClr val="5089C4"/>
                </a:solidFill>
                <a:latin typeface="Songti SC" charset="-122"/>
                <a:ea typeface="Songti SC" charset="-122"/>
                <a:cs typeface="Songti SC" charset="-122"/>
                <a:sym typeface="Microsoft YaHei" panose="020B0503020204020204" charset="-122"/>
              </a:rPr>
              <a:t>200,000 yuan</a:t>
            </a:r>
            <a:endParaRPr dirty="0">
              <a:solidFill>
                <a:srgbClr val="5089C4"/>
              </a:solidFill>
              <a:latin typeface="Songti SC" charset="-122"/>
              <a:ea typeface="Songti SC" charset="-122"/>
              <a:cs typeface="Songti SC" charset="-122"/>
              <a:sym typeface="Microsoft YaHei" panose="020B0503020204020204" charset="-122"/>
            </a:endParaRPr>
          </a:p>
        </p:txBody>
      </p:sp>
      <p:sp>
        <p:nvSpPr>
          <p:cNvPr id="43" name="Shape 210">
            <a:extLst>
              <a:ext uri="{FF2B5EF4-FFF2-40B4-BE49-F238E27FC236}">
                <a16:creationId xmlns:a16="http://schemas.microsoft.com/office/drawing/2014/main" id="{07358082-2152-4E18-928B-8D51AAE30B4C}"/>
              </a:ext>
            </a:extLst>
          </p:cNvPr>
          <p:cNvSpPr/>
          <p:nvPr/>
        </p:nvSpPr>
        <p:spPr>
          <a:xfrm>
            <a:off x="5120278" y="3915664"/>
            <a:ext cx="1560680" cy="369328"/>
          </a:xfrm>
          <a:prstGeom prst="rect">
            <a:avLst/>
          </a:prstGeom>
          <a:ln w="12700">
            <a:miter lim="400000"/>
          </a:ln>
        </p:spPr>
        <p:txBody>
          <a:bodyPr wrap="none" lIns="45718" tIns="45718" rIns="45718" bIns="45718">
            <a:spAutoFit/>
          </a:bodyPr>
          <a:lstStyle/>
          <a:p>
            <a:pPr lvl="0" defTabSz="457200"/>
            <a:r>
              <a:rPr lang="en-US" altLang="zh-CN" dirty="0">
                <a:solidFill>
                  <a:srgbClr val="5089C4"/>
                </a:solidFill>
                <a:latin typeface="Songti SC" charset="-122"/>
                <a:ea typeface="Songti SC" charset="-122"/>
                <a:cs typeface="Songti SC" charset="-122"/>
                <a:sym typeface="Microsoft YaHei" panose="020B0503020204020204" charset="-122"/>
              </a:rPr>
              <a:t>300,000 yuan</a:t>
            </a:r>
            <a:endParaRPr dirty="0">
              <a:solidFill>
                <a:srgbClr val="5089C4"/>
              </a:solidFill>
              <a:latin typeface="Songti SC" charset="-122"/>
              <a:ea typeface="Songti SC" charset="-122"/>
              <a:cs typeface="Songti SC" charset="-122"/>
              <a:sym typeface="Microsoft YaHei" panose="020B0503020204020204" charset="-122"/>
            </a:endParaRPr>
          </a:p>
        </p:txBody>
      </p:sp>
      <p:sp>
        <p:nvSpPr>
          <p:cNvPr id="44" name="Shape 210">
            <a:extLst>
              <a:ext uri="{FF2B5EF4-FFF2-40B4-BE49-F238E27FC236}">
                <a16:creationId xmlns:a16="http://schemas.microsoft.com/office/drawing/2014/main" id="{8C789DE1-31EE-4C41-A9B0-F4F954AC008C}"/>
              </a:ext>
            </a:extLst>
          </p:cNvPr>
          <p:cNvSpPr/>
          <p:nvPr/>
        </p:nvSpPr>
        <p:spPr>
          <a:xfrm>
            <a:off x="9126780" y="3889847"/>
            <a:ext cx="1560680" cy="369328"/>
          </a:xfrm>
          <a:prstGeom prst="rect">
            <a:avLst/>
          </a:prstGeom>
          <a:ln w="12700">
            <a:miter lim="400000"/>
          </a:ln>
        </p:spPr>
        <p:txBody>
          <a:bodyPr wrap="none" lIns="45718" tIns="45718" rIns="45718" bIns="45718">
            <a:spAutoFit/>
          </a:bodyPr>
          <a:lstStyle/>
          <a:p>
            <a:pPr lvl="0" defTabSz="457200"/>
            <a:r>
              <a:rPr lang="en-US" altLang="zh-CN" dirty="0">
                <a:solidFill>
                  <a:srgbClr val="5089C4"/>
                </a:solidFill>
                <a:latin typeface="Songti SC" charset="-122"/>
                <a:ea typeface="Songti SC" charset="-122"/>
                <a:cs typeface="Songti SC" charset="-122"/>
                <a:sym typeface="Microsoft YaHei" panose="020B0503020204020204" charset="-122"/>
              </a:rPr>
              <a:t>500,000 yuan</a:t>
            </a:r>
            <a:endParaRPr dirty="0">
              <a:solidFill>
                <a:srgbClr val="5089C4"/>
              </a:solidFill>
              <a:latin typeface="Songti SC" charset="-122"/>
              <a:ea typeface="Songti SC" charset="-122"/>
              <a:cs typeface="Songti SC" charset="-122"/>
              <a:sym typeface="Microsoft YaHei" panose="020B0503020204020204" charset="-122"/>
            </a:endParaRPr>
          </a:p>
        </p:txBody>
      </p:sp>
    </p:spTree>
    <p:extLst>
      <p:ext uri="{BB962C8B-B14F-4D97-AF65-F5344CB8AC3E}">
        <p14:creationId xmlns:p14="http://schemas.microsoft.com/office/powerpoint/2010/main" val="2554770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7" name="Shape 59"/>
          <p:cNvSpPr/>
          <p:nvPr/>
        </p:nvSpPr>
        <p:spPr>
          <a:xfrm>
            <a:off x="-5535632" y="-675894"/>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a:p>
        </p:txBody>
      </p:sp>
      <p:sp>
        <p:nvSpPr>
          <p:cNvPr id="1048858" name="Shape 60"/>
          <p:cNvSpPr/>
          <p:nvPr/>
        </p:nvSpPr>
        <p:spPr>
          <a:xfrm>
            <a:off x="2575023" y="609546"/>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59" name="Shape 61"/>
          <p:cNvSpPr/>
          <p:nvPr/>
        </p:nvSpPr>
        <p:spPr>
          <a:xfrm>
            <a:off x="-3612" y="2591423"/>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0" name="Shape 62"/>
          <p:cNvSpPr/>
          <p:nvPr/>
        </p:nvSpPr>
        <p:spPr>
          <a:xfrm>
            <a:off x="357058" y="4387831"/>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1" name="Shape 64"/>
          <p:cNvSpPr/>
          <p:nvPr/>
        </p:nvSpPr>
        <p:spPr>
          <a:xfrm>
            <a:off x="10387742"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2" name="Shape 65"/>
          <p:cNvSpPr/>
          <p:nvPr/>
        </p:nvSpPr>
        <p:spPr>
          <a:xfrm>
            <a:off x="1594891" y="4929656"/>
            <a:ext cx="2560394" cy="718669"/>
          </a:xfrm>
          <a:prstGeom prst="rect">
            <a:avLst/>
          </a:prstGeom>
          <a:ln w="12700">
            <a:miter lim="400000"/>
          </a:ln>
        </p:spPr>
        <p:txBody>
          <a:bodyPr wrap="square" lIns="45718" tIns="45718" rIns="45718" bIns="45718">
            <a:spAutoFit/>
          </a:bodyPr>
          <a:lstStyle/>
          <a:p>
            <a:pPr lvl="0"/>
            <a:endParaRPr sz="2000" dirty="0">
              <a:solidFill>
                <a:srgbClr val="FF0000"/>
              </a:solidFill>
              <a:latin typeface="Songti SC Regular"/>
              <a:ea typeface="Songti SC Regular"/>
              <a:cs typeface="Songti SC Regular"/>
              <a:sym typeface="Songti SC Regular"/>
            </a:endParaRPr>
          </a:p>
        </p:txBody>
      </p:sp>
      <p:pic>
        <p:nvPicPr>
          <p:cNvPr id="2097160" name="图片 10"/>
          <p:cNvPicPr>
            <a:picLocks noChangeAspect="1"/>
          </p:cNvPicPr>
          <p:nvPr/>
        </p:nvPicPr>
        <p:blipFill>
          <a:blip r:embed="rId3"/>
          <a:stretch>
            <a:fillRect/>
          </a:stretch>
        </p:blipFill>
        <p:spPr>
          <a:xfrm>
            <a:off x="723422" y="576591"/>
            <a:ext cx="1537724" cy="1395112"/>
          </a:xfrm>
          <a:prstGeom prst="rect">
            <a:avLst/>
          </a:prstGeom>
        </p:spPr>
      </p:pic>
      <p:sp>
        <p:nvSpPr>
          <p:cNvPr id="2" name="文本框 1">
            <a:extLst>
              <a:ext uri="{FF2B5EF4-FFF2-40B4-BE49-F238E27FC236}">
                <a16:creationId xmlns:a16="http://schemas.microsoft.com/office/drawing/2014/main" id="{D37B3436-ECCF-4AFF-9DC9-1B281F09E9BB}"/>
              </a:ext>
            </a:extLst>
          </p:cNvPr>
          <p:cNvSpPr txBox="1"/>
          <p:nvPr/>
        </p:nvSpPr>
        <p:spPr>
          <a:xfrm>
            <a:off x="7488541" y="787711"/>
            <a:ext cx="5141976" cy="692497"/>
          </a:xfrm>
          <a:prstGeom prst="rect">
            <a:avLst/>
          </a:prstGeom>
          <a:noFill/>
        </p:spPr>
        <p:txBody>
          <a:bodyPr wrap="square" rtlCol="0">
            <a:spAutoFit/>
          </a:bodyPr>
          <a:lstStyle/>
          <a:p>
            <a:r>
              <a:rPr lang="en-US" altLang="zh-CN" sz="1300" b="1" dirty="0">
                <a:solidFill>
                  <a:srgbClr val="002060"/>
                </a:solidFill>
              </a:rPr>
              <a:t>Blue Angel Lab charity blockchain system </a:t>
            </a:r>
            <a:r>
              <a:rPr lang="zh-CN" altLang="en-US" sz="1300" b="1" dirty="0">
                <a:solidFill>
                  <a:srgbClr val="002060"/>
                </a:solidFill>
              </a:rPr>
              <a:t>慈善区块链</a:t>
            </a:r>
            <a:endParaRPr lang="en-US" altLang="zh-CN" sz="1300" b="1" dirty="0">
              <a:solidFill>
                <a:srgbClr val="002060"/>
              </a:solidFill>
            </a:endParaRPr>
          </a:p>
          <a:p>
            <a:endParaRPr lang="en-US" altLang="zh-CN" sz="1300" dirty="0">
              <a:solidFill>
                <a:srgbClr val="002060"/>
              </a:solidFill>
            </a:endParaRPr>
          </a:p>
          <a:p>
            <a:r>
              <a:rPr lang="zh-CN" altLang="en-US" sz="1300" dirty="0">
                <a:solidFill>
                  <a:srgbClr val="002060"/>
                </a:solidFill>
              </a:rPr>
              <a:t> </a:t>
            </a:r>
            <a:endParaRPr lang="en-US" altLang="zh-CN" sz="1300" dirty="0"/>
          </a:p>
        </p:txBody>
      </p:sp>
      <p:sp>
        <p:nvSpPr>
          <p:cNvPr id="3" name="文本框 2">
            <a:extLst>
              <a:ext uri="{FF2B5EF4-FFF2-40B4-BE49-F238E27FC236}">
                <a16:creationId xmlns:a16="http://schemas.microsoft.com/office/drawing/2014/main" id="{7CC0D767-36FB-421B-BDD9-28647D46C469}"/>
              </a:ext>
            </a:extLst>
          </p:cNvPr>
          <p:cNvSpPr txBox="1"/>
          <p:nvPr/>
        </p:nvSpPr>
        <p:spPr>
          <a:xfrm>
            <a:off x="6574535" y="5284"/>
            <a:ext cx="5910933" cy="923330"/>
          </a:xfrm>
          <a:prstGeom prst="rect">
            <a:avLst/>
          </a:prstGeom>
          <a:noFill/>
        </p:spPr>
        <p:txBody>
          <a:bodyPr wrap="square" rtlCol="0">
            <a:spAutoFit/>
          </a:bodyPr>
          <a:lstStyle/>
          <a:p>
            <a:pPr>
              <a:defRPr sz="1800">
                <a:solidFill>
                  <a:srgbClr val="000000"/>
                </a:solidFill>
              </a:defRPr>
            </a:pPr>
            <a:r>
              <a:rPr lang="en-US" altLang="zh-CN" dirty="0">
                <a:solidFill>
                  <a:srgbClr val="5089C4"/>
                </a:solidFill>
              </a:rPr>
              <a:t>---------record what account, facilitate sustainability</a:t>
            </a:r>
          </a:p>
          <a:p>
            <a:pPr>
              <a:defRPr sz="1800">
                <a:solidFill>
                  <a:srgbClr val="000000"/>
                </a:solidFill>
              </a:defRPr>
            </a:pPr>
            <a:r>
              <a:rPr lang="en-US" altLang="zh-CN" dirty="0">
                <a:solidFill>
                  <a:srgbClr val="002060"/>
                </a:solidFill>
              </a:rPr>
              <a:t>---------</a:t>
            </a:r>
            <a:r>
              <a:rPr lang="zh-CN" altLang="en-US" dirty="0">
                <a:solidFill>
                  <a:srgbClr val="002060"/>
                </a:solidFill>
              </a:rPr>
              <a:t>追踪值得被记录的，促进可持续发展</a:t>
            </a:r>
            <a:endParaRPr lang="en-US" altLang="zh-CN" dirty="0">
              <a:solidFill>
                <a:srgbClr val="002060"/>
              </a:solidFill>
            </a:endParaRPr>
          </a:p>
          <a:p>
            <a:pPr>
              <a:defRPr sz="1800">
                <a:solidFill>
                  <a:srgbClr val="000000"/>
                </a:solidFill>
              </a:defRPr>
            </a:pPr>
            <a:endParaRPr lang="en-US" altLang="zh-CN" dirty="0">
              <a:solidFill>
                <a:srgbClr val="5089C4"/>
              </a:solidFill>
            </a:endParaRPr>
          </a:p>
        </p:txBody>
      </p:sp>
      <p:sp>
        <p:nvSpPr>
          <p:cNvPr id="4" name="矩形 3">
            <a:extLst>
              <a:ext uri="{FF2B5EF4-FFF2-40B4-BE49-F238E27FC236}">
                <a16:creationId xmlns:a16="http://schemas.microsoft.com/office/drawing/2014/main" id="{5624B457-B87A-40EB-B781-B7B6631D9323}"/>
              </a:ext>
            </a:extLst>
          </p:cNvPr>
          <p:cNvSpPr/>
          <p:nvPr/>
        </p:nvSpPr>
        <p:spPr>
          <a:xfrm>
            <a:off x="5529634" y="5862493"/>
            <a:ext cx="2906566" cy="923330"/>
          </a:xfrm>
          <a:prstGeom prst="rect">
            <a:avLst/>
          </a:prstGeom>
          <a:noFill/>
        </p:spPr>
        <p:txBody>
          <a:bodyPr wrap="none" lIns="91440" tIns="45720" rIns="91440" bIns="45720">
            <a:spAutoFit/>
          </a:bodyPr>
          <a:lstStyle/>
          <a:p>
            <a:pPr algn="ctr"/>
            <a:r>
              <a:rPr lang="en-US" altLang="zh-C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THANKS!</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3" name="Shape 65">
            <a:extLst>
              <a:ext uri="{FF2B5EF4-FFF2-40B4-BE49-F238E27FC236}">
                <a16:creationId xmlns:a16="http://schemas.microsoft.com/office/drawing/2014/main" id="{2F09919D-77A3-421A-8C6D-0158BF9D89BE}"/>
              </a:ext>
            </a:extLst>
          </p:cNvPr>
          <p:cNvSpPr/>
          <p:nvPr/>
        </p:nvSpPr>
        <p:spPr>
          <a:xfrm>
            <a:off x="1747291" y="5082056"/>
            <a:ext cx="2560394" cy="718669"/>
          </a:xfrm>
          <a:prstGeom prst="rect">
            <a:avLst/>
          </a:prstGeom>
          <a:ln w="12700">
            <a:miter lim="400000"/>
          </a:ln>
        </p:spPr>
        <p:txBody>
          <a:bodyPr wrap="square" lIns="45718" tIns="45718" rIns="45718" bIns="45718">
            <a:spAutoFit/>
          </a:bodyPr>
          <a:lstStyle/>
          <a:p>
            <a:pPr lvl="0"/>
            <a:endParaRPr sz="2000" dirty="0">
              <a:solidFill>
                <a:srgbClr val="FF0000"/>
              </a:solidFill>
              <a:latin typeface="Songti SC Regular"/>
              <a:ea typeface="Songti SC Regular"/>
              <a:cs typeface="Songti SC Regular"/>
              <a:sym typeface="Songti SC Regular"/>
            </a:endParaRPr>
          </a:p>
        </p:txBody>
      </p:sp>
      <p:pic>
        <p:nvPicPr>
          <p:cNvPr id="6" name="图片 5">
            <a:extLst>
              <a:ext uri="{FF2B5EF4-FFF2-40B4-BE49-F238E27FC236}">
                <a16:creationId xmlns:a16="http://schemas.microsoft.com/office/drawing/2014/main" id="{3B7AAFAF-AAC9-48FB-8B7C-8DCCC7BE3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4" y="2194986"/>
            <a:ext cx="1902322" cy="1902322"/>
          </a:xfrm>
          <a:prstGeom prst="rect">
            <a:avLst/>
          </a:prstGeom>
        </p:spPr>
      </p:pic>
      <p:pic>
        <p:nvPicPr>
          <p:cNvPr id="8" name="图片 7">
            <a:extLst>
              <a:ext uri="{FF2B5EF4-FFF2-40B4-BE49-F238E27FC236}">
                <a16:creationId xmlns:a16="http://schemas.microsoft.com/office/drawing/2014/main" id="{25B6766E-8E81-4AC4-8192-5580FB1B0E55}"/>
              </a:ext>
            </a:extLst>
          </p:cNvPr>
          <p:cNvPicPr>
            <a:picLocks noChangeAspect="1"/>
          </p:cNvPicPr>
          <p:nvPr/>
        </p:nvPicPr>
        <p:blipFill rotWithShape="1">
          <a:blip r:embed="rId5">
            <a:extLst>
              <a:ext uri="{28A0092B-C50C-407E-A947-70E740481C1C}">
                <a14:useLocalDpi xmlns:a14="http://schemas.microsoft.com/office/drawing/2010/main" val="0"/>
              </a:ext>
            </a:extLst>
          </a:blip>
          <a:srcRect t="22277" r="20359"/>
          <a:stretch/>
        </p:blipFill>
        <p:spPr>
          <a:xfrm>
            <a:off x="4114085" y="2185450"/>
            <a:ext cx="2123645" cy="2072510"/>
          </a:xfrm>
          <a:prstGeom prst="rect">
            <a:avLst/>
          </a:prstGeom>
        </p:spPr>
      </p:pic>
      <p:pic>
        <p:nvPicPr>
          <p:cNvPr id="10" name="图片 9">
            <a:extLst>
              <a:ext uri="{FF2B5EF4-FFF2-40B4-BE49-F238E27FC236}">
                <a16:creationId xmlns:a16="http://schemas.microsoft.com/office/drawing/2014/main" id="{A57055E9-8971-4F17-85F6-3C84411678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3085" y="2185450"/>
            <a:ext cx="1902322" cy="1902322"/>
          </a:xfrm>
          <a:prstGeom prst="rect">
            <a:avLst/>
          </a:prstGeom>
        </p:spPr>
      </p:pic>
      <p:pic>
        <p:nvPicPr>
          <p:cNvPr id="11" name="图片 10">
            <a:extLst>
              <a:ext uri="{FF2B5EF4-FFF2-40B4-BE49-F238E27FC236}">
                <a16:creationId xmlns:a16="http://schemas.microsoft.com/office/drawing/2014/main" id="{804F7A47-8395-45DE-89B4-902BEB4F6527}"/>
              </a:ext>
            </a:extLst>
          </p:cNvPr>
          <p:cNvPicPr>
            <a:picLocks noChangeAspect="1"/>
          </p:cNvPicPr>
          <p:nvPr/>
        </p:nvPicPr>
        <p:blipFill rotWithShape="1">
          <a:blip r:embed="rId7"/>
          <a:srcRect l="28527" t="32345" r="25702" b="5051"/>
          <a:stretch/>
        </p:blipFill>
        <p:spPr>
          <a:xfrm>
            <a:off x="6446408" y="2214092"/>
            <a:ext cx="1535934" cy="2100876"/>
          </a:xfrm>
          <a:prstGeom prst="rect">
            <a:avLst/>
          </a:prstGeom>
        </p:spPr>
      </p:pic>
      <p:pic>
        <p:nvPicPr>
          <p:cNvPr id="14" name="图片 13">
            <a:extLst>
              <a:ext uri="{FF2B5EF4-FFF2-40B4-BE49-F238E27FC236}">
                <a16:creationId xmlns:a16="http://schemas.microsoft.com/office/drawing/2014/main" id="{F1E3FD4C-D6CC-47E8-8572-0A9AE78EFC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13941" y="2170001"/>
            <a:ext cx="1967200" cy="1967200"/>
          </a:xfrm>
          <a:prstGeom prst="rect">
            <a:avLst/>
          </a:prstGeom>
        </p:spPr>
      </p:pic>
      <p:pic>
        <p:nvPicPr>
          <p:cNvPr id="18" name="图片 17">
            <a:extLst>
              <a:ext uri="{FF2B5EF4-FFF2-40B4-BE49-F238E27FC236}">
                <a16:creationId xmlns:a16="http://schemas.microsoft.com/office/drawing/2014/main" id="{8D2F6537-0A46-4208-BA60-59FFEB6CC6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9329" y="2067720"/>
            <a:ext cx="1387503" cy="2156479"/>
          </a:xfrm>
          <a:prstGeom prst="rect">
            <a:avLst/>
          </a:prstGeom>
        </p:spPr>
      </p:pic>
      <p:sp>
        <p:nvSpPr>
          <p:cNvPr id="31" name="Rectangle 21">
            <a:extLst>
              <a:ext uri="{FF2B5EF4-FFF2-40B4-BE49-F238E27FC236}">
                <a16:creationId xmlns:a16="http://schemas.microsoft.com/office/drawing/2014/main" id="{5F3DC1D9-3CA8-4B2F-91EE-96CBF787EDBC}"/>
              </a:ext>
            </a:extLst>
          </p:cNvPr>
          <p:cNvSpPr/>
          <p:nvPr/>
        </p:nvSpPr>
        <p:spPr>
          <a:xfrm>
            <a:off x="-38017" y="4117462"/>
            <a:ext cx="1930425" cy="803942"/>
          </a:xfrm>
          <a:prstGeom prst="rect">
            <a:avLst/>
          </a:prstGeom>
          <a:solidFill>
            <a:srgbClr val="E7E4EE">
              <a:alpha val="72941"/>
            </a:srgbClr>
          </a:solidFill>
          <a:ln>
            <a:solidFill>
              <a:srgbClr val="F9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Neue Light" panose="02000403000000020004" pitchFamily="2" charset="0"/>
                <a:ea typeface="Helvetica Neue Light" panose="02000403000000020004" pitchFamily="2" charset="0"/>
              </a:rPr>
              <a:t>CIO</a:t>
            </a:r>
          </a:p>
          <a:p>
            <a:pPr algn="ctr"/>
            <a:r>
              <a:rPr lang="en-US" dirty="0">
                <a:solidFill>
                  <a:srgbClr val="002060"/>
                </a:solidFill>
                <a:latin typeface="Helvetica Neue Light" panose="02000403000000020004" pitchFamily="2" charset="0"/>
                <a:ea typeface="Helvetica Neue Light" panose="02000403000000020004" pitchFamily="2" charset="0"/>
              </a:rPr>
              <a:t>Thinks like Machine</a:t>
            </a:r>
          </a:p>
        </p:txBody>
      </p:sp>
      <p:sp>
        <p:nvSpPr>
          <p:cNvPr id="32" name="Rectangle 18">
            <a:extLst>
              <a:ext uri="{FF2B5EF4-FFF2-40B4-BE49-F238E27FC236}">
                <a16:creationId xmlns:a16="http://schemas.microsoft.com/office/drawing/2014/main" id="{6CF03693-0DCE-403D-B588-42A712D71A6D}"/>
              </a:ext>
            </a:extLst>
          </p:cNvPr>
          <p:cNvSpPr/>
          <p:nvPr/>
        </p:nvSpPr>
        <p:spPr>
          <a:xfrm>
            <a:off x="6262121" y="4325152"/>
            <a:ext cx="1720221" cy="896072"/>
          </a:xfrm>
          <a:prstGeom prst="rect">
            <a:avLst/>
          </a:prstGeom>
          <a:solidFill>
            <a:srgbClr val="E7E4EE">
              <a:alpha val="72941"/>
            </a:srgbClr>
          </a:solidFill>
          <a:ln>
            <a:solidFill>
              <a:srgbClr val="F9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Neue Light" panose="02000403000000020004" pitchFamily="2" charset="0"/>
                <a:ea typeface="Helvetica Neue Light" panose="02000403000000020004" pitchFamily="2" charset="0"/>
              </a:rPr>
              <a:t>CTO</a:t>
            </a:r>
          </a:p>
          <a:p>
            <a:pPr algn="ctr"/>
            <a:r>
              <a:rPr lang="en-US" dirty="0">
                <a:solidFill>
                  <a:srgbClr val="002060"/>
                </a:solidFill>
                <a:latin typeface="Helvetica Neue Light" panose="02000403000000020004" pitchFamily="2" charset="0"/>
                <a:ea typeface="Helvetica Neue Light" panose="02000403000000020004" pitchFamily="2" charset="0"/>
              </a:rPr>
              <a:t>Lots of Experience</a:t>
            </a:r>
          </a:p>
        </p:txBody>
      </p:sp>
      <p:sp>
        <p:nvSpPr>
          <p:cNvPr id="33" name="Rectangle 19">
            <a:extLst>
              <a:ext uri="{FF2B5EF4-FFF2-40B4-BE49-F238E27FC236}">
                <a16:creationId xmlns:a16="http://schemas.microsoft.com/office/drawing/2014/main" id="{31F5C009-9F14-4CCE-98AD-76DF2598FB8A}"/>
              </a:ext>
            </a:extLst>
          </p:cNvPr>
          <p:cNvSpPr/>
          <p:nvPr/>
        </p:nvSpPr>
        <p:spPr>
          <a:xfrm>
            <a:off x="1971442" y="4097231"/>
            <a:ext cx="1978870" cy="850880"/>
          </a:xfrm>
          <a:prstGeom prst="rect">
            <a:avLst/>
          </a:prstGeom>
          <a:solidFill>
            <a:srgbClr val="E7E4EE">
              <a:alpha val="72941"/>
            </a:srgbClr>
          </a:solidFill>
          <a:ln>
            <a:solidFill>
              <a:srgbClr val="F9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Neue Light" panose="02000403000000020004" pitchFamily="2" charset="0"/>
                <a:ea typeface="Helvetica Neue Light" panose="02000403000000020004" pitchFamily="2" charset="0"/>
              </a:rPr>
              <a:t>UI UX Chief</a:t>
            </a:r>
          </a:p>
          <a:p>
            <a:pPr algn="ctr"/>
            <a:r>
              <a:rPr lang="en-US" dirty="0">
                <a:solidFill>
                  <a:srgbClr val="002060"/>
                </a:solidFill>
                <a:latin typeface="Helvetica Neue Light" panose="02000403000000020004" pitchFamily="2" charset="0"/>
                <a:ea typeface="Helvetica Neue Light" panose="02000403000000020004" pitchFamily="2" charset="0"/>
              </a:rPr>
              <a:t>Great with Design</a:t>
            </a:r>
          </a:p>
        </p:txBody>
      </p:sp>
      <p:sp>
        <p:nvSpPr>
          <p:cNvPr id="34" name="Rectangle 19">
            <a:extLst>
              <a:ext uri="{FF2B5EF4-FFF2-40B4-BE49-F238E27FC236}">
                <a16:creationId xmlns:a16="http://schemas.microsoft.com/office/drawing/2014/main" id="{B0B15ACB-81DB-4DDF-84EB-C7A3C9F8E2BF}"/>
              </a:ext>
            </a:extLst>
          </p:cNvPr>
          <p:cNvSpPr/>
          <p:nvPr/>
        </p:nvSpPr>
        <p:spPr>
          <a:xfrm>
            <a:off x="4114085" y="4266212"/>
            <a:ext cx="1978870" cy="850880"/>
          </a:xfrm>
          <a:prstGeom prst="rect">
            <a:avLst/>
          </a:prstGeom>
          <a:solidFill>
            <a:srgbClr val="E7E4EE">
              <a:alpha val="72941"/>
            </a:srgbClr>
          </a:solidFill>
          <a:ln>
            <a:solidFill>
              <a:srgbClr val="F9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Neue Light" panose="02000403000000020004" pitchFamily="2" charset="0"/>
                <a:ea typeface="Helvetica Neue Light" panose="02000403000000020004" pitchFamily="2" charset="0"/>
              </a:rPr>
              <a:t>UI UX</a:t>
            </a:r>
          </a:p>
          <a:p>
            <a:pPr algn="ctr"/>
            <a:r>
              <a:rPr lang="en-US" dirty="0">
                <a:solidFill>
                  <a:srgbClr val="002060"/>
                </a:solidFill>
                <a:latin typeface="Helvetica Neue Light" panose="02000403000000020004" pitchFamily="2" charset="0"/>
                <a:ea typeface="Helvetica Neue Light" panose="02000403000000020004" pitchFamily="2" charset="0"/>
              </a:rPr>
              <a:t>Great with Design</a:t>
            </a:r>
          </a:p>
        </p:txBody>
      </p:sp>
      <p:sp>
        <p:nvSpPr>
          <p:cNvPr id="35" name="Rectangle 20">
            <a:extLst>
              <a:ext uri="{FF2B5EF4-FFF2-40B4-BE49-F238E27FC236}">
                <a16:creationId xmlns:a16="http://schemas.microsoft.com/office/drawing/2014/main" id="{4FCA0137-E88D-4CF9-82E8-3E5E63C5AB20}"/>
              </a:ext>
            </a:extLst>
          </p:cNvPr>
          <p:cNvSpPr/>
          <p:nvPr/>
        </p:nvSpPr>
        <p:spPr>
          <a:xfrm>
            <a:off x="8269329" y="4248964"/>
            <a:ext cx="1667449" cy="1410380"/>
          </a:xfrm>
          <a:prstGeom prst="rect">
            <a:avLst/>
          </a:prstGeom>
          <a:solidFill>
            <a:srgbClr val="E7E4EE">
              <a:alpha val="72941"/>
            </a:srgbClr>
          </a:solidFill>
          <a:ln>
            <a:solidFill>
              <a:srgbClr val="F9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Neue Light" panose="02000403000000020004" pitchFamily="2" charset="0"/>
                <a:ea typeface="Helvetica Neue Light" panose="02000403000000020004" pitchFamily="2" charset="0"/>
              </a:rPr>
              <a:t>CEO</a:t>
            </a:r>
          </a:p>
          <a:p>
            <a:pPr algn="ctr"/>
            <a:r>
              <a:rPr lang="en-US" dirty="0">
                <a:solidFill>
                  <a:srgbClr val="002060"/>
                </a:solidFill>
                <a:latin typeface="Helvetica Neue Light" panose="02000403000000020004" pitchFamily="2" charset="0"/>
                <a:ea typeface="Helvetica Neue Light" panose="02000403000000020004" pitchFamily="2" charset="0"/>
              </a:rPr>
              <a:t>Pitch Expert  </a:t>
            </a:r>
            <a:r>
              <a:rPr lang="en-US" altLang="zh-CN" dirty="0">
                <a:solidFill>
                  <a:srgbClr val="002060"/>
                </a:solidFill>
                <a:latin typeface="Helvetica Neue Light" panose="02000403000000020004" pitchFamily="2" charset="0"/>
                <a:ea typeface="Helvetica Neue Light" panose="02000403000000020004" pitchFamily="2" charset="0"/>
              </a:rPr>
              <a:t>&amp; </a:t>
            </a:r>
            <a:r>
              <a:rPr lang="en-US" dirty="0">
                <a:solidFill>
                  <a:srgbClr val="002060"/>
                </a:solidFill>
                <a:latin typeface="Helvetica Neue Light" panose="02000403000000020004" pitchFamily="2" charset="0"/>
                <a:ea typeface="Helvetica Neue Light" panose="02000403000000020004" pitchFamily="2" charset="0"/>
              </a:rPr>
              <a:t>Sales Lead</a:t>
            </a:r>
          </a:p>
          <a:p>
            <a:pPr algn="ctr"/>
            <a:r>
              <a:rPr lang="en-US" dirty="0">
                <a:solidFill>
                  <a:srgbClr val="002060"/>
                </a:solidFill>
                <a:latin typeface="Helvetica Neue Light" panose="02000403000000020004" pitchFamily="2" charset="0"/>
                <a:ea typeface="Helvetica Neue Light" panose="02000403000000020004" pitchFamily="2" charset="0"/>
              </a:rPr>
              <a:t>Talks to Everyone</a:t>
            </a:r>
          </a:p>
          <a:p>
            <a:pPr algn="ctr"/>
            <a:endParaRPr lang="en-US" dirty="0">
              <a:solidFill>
                <a:srgbClr val="002060"/>
              </a:solidFill>
              <a:latin typeface="Helvetica Neue Light" panose="02000403000000020004" pitchFamily="2" charset="0"/>
              <a:ea typeface="Helvetica Neue Light" panose="02000403000000020004" pitchFamily="2" charset="0"/>
            </a:endParaRPr>
          </a:p>
        </p:txBody>
      </p:sp>
      <p:sp>
        <p:nvSpPr>
          <p:cNvPr id="36" name="Rectangle 18">
            <a:extLst>
              <a:ext uri="{FF2B5EF4-FFF2-40B4-BE49-F238E27FC236}">
                <a16:creationId xmlns:a16="http://schemas.microsoft.com/office/drawing/2014/main" id="{A1A77224-B938-4A4F-8AA8-0827EBB9E68B}"/>
              </a:ext>
            </a:extLst>
          </p:cNvPr>
          <p:cNvSpPr/>
          <p:nvPr/>
        </p:nvSpPr>
        <p:spPr>
          <a:xfrm>
            <a:off x="9981164" y="4101771"/>
            <a:ext cx="1999978" cy="725223"/>
          </a:xfrm>
          <a:prstGeom prst="rect">
            <a:avLst/>
          </a:prstGeom>
          <a:solidFill>
            <a:srgbClr val="E7E4EE">
              <a:alpha val="72941"/>
            </a:srgbClr>
          </a:solidFill>
          <a:ln>
            <a:solidFill>
              <a:srgbClr val="F9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Neue Light" panose="02000403000000020004" pitchFamily="2" charset="0"/>
                <a:ea typeface="Helvetica Neue Light" panose="02000403000000020004" pitchFamily="2" charset="0"/>
              </a:rPr>
              <a:t>CTO</a:t>
            </a:r>
          </a:p>
          <a:p>
            <a:pPr algn="ctr"/>
            <a:r>
              <a:rPr lang="en-US" dirty="0">
                <a:solidFill>
                  <a:srgbClr val="002060"/>
                </a:solidFill>
                <a:latin typeface="Helvetica Neue Light" panose="02000403000000020004" pitchFamily="2" charset="0"/>
                <a:ea typeface="Helvetica Neue Light" panose="02000403000000020004" pitchFamily="2" charset="0"/>
              </a:rPr>
              <a:t>Lots of Experience</a:t>
            </a:r>
          </a:p>
        </p:txBody>
      </p:sp>
      <p:sp>
        <p:nvSpPr>
          <p:cNvPr id="22" name="文本框 21">
            <a:extLst>
              <a:ext uri="{FF2B5EF4-FFF2-40B4-BE49-F238E27FC236}">
                <a16:creationId xmlns:a16="http://schemas.microsoft.com/office/drawing/2014/main" id="{78DCF083-A085-4264-AF0E-C7793B12EAE8}"/>
              </a:ext>
            </a:extLst>
          </p:cNvPr>
          <p:cNvSpPr txBox="1"/>
          <p:nvPr/>
        </p:nvSpPr>
        <p:spPr>
          <a:xfrm>
            <a:off x="438989" y="5616059"/>
            <a:ext cx="5043776" cy="369332"/>
          </a:xfrm>
          <a:prstGeom prst="rect">
            <a:avLst/>
          </a:prstGeom>
          <a:noFill/>
        </p:spPr>
        <p:txBody>
          <a:bodyPr wrap="square" rtlCol="0">
            <a:spAutoFit/>
          </a:bodyPr>
          <a:lstStyle/>
          <a:p>
            <a:r>
              <a:rPr lang="en-US" altLang="zh-CN" dirty="0">
                <a:solidFill>
                  <a:srgbClr val="002060"/>
                </a:solidFill>
              </a:rPr>
              <a:t>https://github.com/ejtejada/Blue-Angel-Lab</a:t>
            </a:r>
            <a:endParaRPr lang="zh-CN" altLang="en-US" dirty="0">
              <a:solidFill>
                <a:srgbClr val="002060"/>
              </a:solidFill>
            </a:endParaRPr>
          </a:p>
        </p:txBody>
      </p:sp>
    </p:spTree>
    <p:extLst>
      <p:ext uri="{BB962C8B-B14F-4D97-AF65-F5344CB8AC3E}">
        <p14:creationId xmlns:p14="http://schemas.microsoft.com/office/powerpoint/2010/main" val="2049124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5" name="Shape 57"/>
          <p:cNvSpPr/>
          <p:nvPr/>
        </p:nvSpPr>
        <p:spPr>
          <a:xfrm>
            <a:off x="1197011" y="1111852"/>
            <a:ext cx="9104776" cy="1754322"/>
          </a:xfrm>
          <a:prstGeom prst="rect">
            <a:avLst/>
          </a:prstGeom>
          <a:ln w="12700">
            <a:miter lim="400000"/>
          </a:ln>
        </p:spPr>
        <p:txBody>
          <a:bodyPr wrap="square" lIns="45718" tIns="45718" rIns="45718" bIns="45718">
            <a:spAutoFit/>
          </a:bodyPr>
          <a:lstStyle>
            <a:lvl1pPr algn="ctr">
              <a:defRPr sz="4000">
                <a:solidFill>
                  <a:srgbClr val="1C9BD7"/>
                </a:solidFill>
                <a:latin typeface="Songti SC Regular"/>
                <a:ea typeface="Songti SC Regular"/>
                <a:cs typeface="Songti SC Regular"/>
                <a:sym typeface="Songti SC Regular"/>
              </a:defRPr>
            </a:lvl1pPr>
          </a:lstStyle>
          <a:p>
            <a:pPr>
              <a:defRPr sz="1800">
                <a:solidFill>
                  <a:srgbClr val="000000"/>
                </a:solidFill>
              </a:defRPr>
            </a:pPr>
            <a:r>
              <a:rPr lang="en-US" altLang="zh-CN" sz="5400" dirty="0">
                <a:solidFill>
                  <a:srgbClr val="002060"/>
                </a:solidFill>
              </a:rPr>
              <a:t>Blue Angel Lab charity blockchain system</a:t>
            </a:r>
          </a:p>
        </p:txBody>
      </p:sp>
      <p:sp>
        <p:nvSpPr>
          <p:cNvPr id="1048856" name="Shape 58"/>
          <p:cNvSpPr/>
          <p:nvPr/>
        </p:nvSpPr>
        <p:spPr>
          <a:xfrm>
            <a:off x="1670281" y="3224188"/>
            <a:ext cx="6481041" cy="3139317"/>
          </a:xfrm>
          <a:prstGeom prst="rect">
            <a:avLst/>
          </a:prstGeom>
          <a:ln w="12700">
            <a:miter lim="400000"/>
          </a:ln>
        </p:spPr>
        <p:txBody>
          <a:bodyPr wrap="square" lIns="45718" tIns="45718" rIns="45718" bIns="45718">
            <a:spAutoFit/>
          </a:bodyPr>
          <a:lstStyle>
            <a:lvl1pPr algn="ctr">
              <a:defRPr sz="2800">
                <a:solidFill>
                  <a:srgbClr val="429BD8"/>
                </a:solidFill>
                <a:latin typeface="Songti SC Regular"/>
                <a:ea typeface="Songti SC Regular"/>
                <a:cs typeface="Songti SC Regular"/>
                <a:sym typeface="Songti SC Regular"/>
              </a:defRPr>
            </a:lvl1pPr>
          </a:lstStyle>
          <a:p>
            <a:pPr algn="l">
              <a:defRPr sz="1800">
                <a:solidFill>
                  <a:srgbClr val="000000"/>
                </a:solidFill>
              </a:defRPr>
            </a:pPr>
            <a:r>
              <a:rPr lang="en-US" altLang="zh-CN" sz="1800" dirty="0">
                <a:solidFill>
                  <a:srgbClr val="002060"/>
                </a:solidFill>
              </a:rPr>
              <a:t>Blue Angel Lab  blockchain charity system can be used to carry out and trace charity project, for example environment protection project  or donation. We can transform our system according to the needs of customers and help public welfare organizations customize personalized public welfare projects. For example, environmental protection public welfare projects, education public welfare projects, poverty alleviation donation projects etc.</a:t>
            </a:r>
          </a:p>
          <a:p>
            <a:pPr algn="l">
              <a:defRPr sz="1800">
                <a:solidFill>
                  <a:srgbClr val="000000"/>
                </a:solidFill>
              </a:defRPr>
            </a:pPr>
            <a:endParaRPr lang="en-US" altLang="zh-CN" sz="1800" dirty="0">
              <a:solidFill>
                <a:srgbClr val="002060"/>
              </a:solidFill>
            </a:endParaRPr>
          </a:p>
          <a:p>
            <a:pPr algn="l">
              <a:defRPr sz="1800">
                <a:solidFill>
                  <a:srgbClr val="000000"/>
                </a:solidFill>
              </a:defRPr>
            </a:pPr>
            <a:r>
              <a:rPr lang="en-US" altLang="zh-CN" sz="1800" dirty="0">
                <a:solidFill>
                  <a:srgbClr val="FF0000"/>
                </a:solidFill>
              </a:rPr>
              <a:t>Features: a project system can be used by multiple commonweal organizations in different regions, which is helpful for sharing project data and project experience</a:t>
            </a:r>
          </a:p>
        </p:txBody>
      </p:sp>
      <p:sp>
        <p:nvSpPr>
          <p:cNvPr id="1048857" name="Shape 59"/>
          <p:cNvSpPr/>
          <p:nvPr/>
        </p:nvSpPr>
        <p:spPr>
          <a:xfrm>
            <a:off x="-5535632" y="-675894"/>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a:p>
        </p:txBody>
      </p:sp>
      <p:sp>
        <p:nvSpPr>
          <p:cNvPr id="1048858" name="Shape 60"/>
          <p:cNvSpPr/>
          <p:nvPr/>
        </p:nvSpPr>
        <p:spPr>
          <a:xfrm>
            <a:off x="2575023" y="609546"/>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59" name="Shape 61"/>
          <p:cNvSpPr/>
          <p:nvPr/>
        </p:nvSpPr>
        <p:spPr>
          <a:xfrm>
            <a:off x="-974694" y="4829272"/>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0" name="Shape 62"/>
          <p:cNvSpPr/>
          <p:nvPr/>
        </p:nvSpPr>
        <p:spPr>
          <a:xfrm>
            <a:off x="357058" y="4387831"/>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1" name="Shape 64"/>
          <p:cNvSpPr/>
          <p:nvPr/>
        </p:nvSpPr>
        <p:spPr>
          <a:xfrm>
            <a:off x="10387742"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2" name="Shape 65"/>
          <p:cNvSpPr/>
          <p:nvPr/>
        </p:nvSpPr>
        <p:spPr>
          <a:xfrm>
            <a:off x="1594891" y="4929656"/>
            <a:ext cx="2560394" cy="718669"/>
          </a:xfrm>
          <a:prstGeom prst="rect">
            <a:avLst/>
          </a:prstGeom>
          <a:ln w="12700">
            <a:miter lim="400000"/>
          </a:ln>
        </p:spPr>
        <p:txBody>
          <a:bodyPr wrap="square" lIns="45718" tIns="45718" rIns="45718" bIns="45718">
            <a:spAutoFit/>
          </a:bodyPr>
          <a:lstStyle/>
          <a:p>
            <a:pPr lvl="0"/>
            <a:endParaRPr sz="2000" dirty="0">
              <a:solidFill>
                <a:srgbClr val="FF0000"/>
              </a:solidFill>
              <a:latin typeface="Songti SC Regular"/>
              <a:ea typeface="Songti SC Regular"/>
              <a:cs typeface="Songti SC Regular"/>
              <a:sym typeface="Songti SC Regular"/>
            </a:endParaRPr>
          </a:p>
        </p:txBody>
      </p:sp>
      <p:pic>
        <p:nvPicPr>
          <p:cNvPr id="2097160" name="图片 10"/>
          <p:cNvPicPr>
            <a:picLocks noChangeAspect="1"/>
          </p:cNvPicPr>
          <p:nvPr/>
        </p:nvPicPr>
        <p:blipFill>
          <a:blip r:embed="rId3"/>
          <a:stretch>
            <a:fillRect/>
          </a:stretch>
        </p:blipFill>
        <p:spPr>
          <a:xfrm>
            <a:off x="723422" y="576591"/>
            <a:ext cx="1537724" cy="1395112"/>
          </a:xfrm>
          <a:prstGeom prst="rect">
            <a:avLst/>
          </a:prstGeom>
        </p:spPr>
      </p:pic>
      <p:sp>
        <p:nvSpPr>
          <p:cNvPr id="2" name="文本框 1">
            <a:extLst>
              <a:ext uri="{FF2B5EF4-FFF2-40B4-BE49-F238E27FC236}">
                <a16:creationId xmlns:a16="http://schemas.microsoft.com/office/drawing/2014/main" id="{D37B3436-ECCF-4AFF-9DC9-1B281F09E9BB}"/>
              </a:ext>
            </a:extLst>
          </p:cNvPr>
          <p:cNvSpPr txBox="1"/>
          <p:nvPr/>
        </p:nvSpPr>
        <p:spPr>
          <a:xfrm>
            <a:off x="8670145" y="3099844"/>
            <a:ext cx="3475247" cy="2492990"/>
          </a:xfrm>
          <a:prstGeom prst="rect">
            <a:avLst/>
          </a:prstGeom>
          <a:noFill/>
        </p:spPr>
        <p:txBody>
          <a:bodyPr wrap="square" rtlCol="0">
            <a:spAutoFit/>
          </a:bodyPr>
          <a:lstStyle/>
          <a:p>
            <a:r>
              <a:rPr lang="en-US" altLang="zh-CN" sz="1300" b="1" dirty="0">
                <a:solidFill>
                  <a:srgbClr val="002060"/>
                </a:solidFill>
              </a:rPr>
              <a:t>Blue Angel Lab </a:t>
            </a:r>
            <a:r>
              <a:rPr lang="zh-CN" altLang="en-US" sz="1300" b="1" dirty="0">
                <a:solidFill>
                  <a:srgbClr val="002060"/>
                </a:solidFill>
              </a:rPr>
              <a:t>慈善区块链</a:t>
            </a:r>
            <a:endParaRPr lang="en-US" altLang="zh-CN" sz="1300" b="1" dirty="0">
              <a:solidFill>
                <a:srgbClr val="002060"/>
              </a:solidFill>
            </a:endParaRPr>
          </a:p>
          <a:p>
            <a:endParaRPr lang="en-US" altLang="zh-CN" sz="1300" dirty="0">
              <a:solidFill>
                <a:srgbClr val="002060"/>
              </a:solidFill>
            </a:endParaRPr>
          </a:p>
          <a:p>
            <a:r>
              <a:rPr lang="zh-CN" altLang="en-US" sz="1300" dirty="0">
                <a:solidFill>
                  <a:srgbClr val="002060"/>
                </a:solidFill>
              </a:rPr>
              <a:t> 产品应用区块链技术运行和记录慈善项目</a:t>
            </a:r>
            <a:r>
              <a:rPr lang="en-US" altLang="zh-CN" sz="1300" dirty="0">
                <a:solidFill>
                  <a:srgbClr val="002060"/>
                </a:solidFill>
              </a:rPr>
              <a:t>,</a:t>
            </a:r>
            <a:r>
              <a:rPr lang="zh-CN" altLang="en-US" sz="1300" dirty="0">
                <a:solidFill>
                  <a:srgbClr val="002060"/>
                </a:solidFill>
              </a:rPr>
              <a:t> 可用于慈善项目实现和记录。我们可以根据客户的需求改造我们的系统，帮助公益组织定制个性化公益项目。例如，环保公益项目、教育公益项目、扶贫捐款等公益项目。</a:t>
            </a:r>
            <a:endParaRPr lang="en-US" altLang="zh-CN" sz="1300" dirty="0">
              <a:solidFill>
                <a:srgbClr val="002060"/>
              </a:solidFill>
            </a:endParaRPr>
          </a:p>
          <a:p>
            <a:endParaRPr lang="en-US" altLang="zh-CN" sz="1300" dirty="0">
              <a:solidFill>
                <a:srgbClr val="002060"/>
              </a:solidFill>
            </a:endParaRPr>
          </a:p>
          <a:p>
            <a:r>
              <a:rPr lang="zh-CN" altLang="en-US" sz="1300" dirty="0">
                <a:solidFill>
                  <a:srgbClr val="FF0000"/>
                </a:solidFill>
              </a:rPr>
              <a:t>特点：一个项目系统可以供不同地域的多个公益组织共同使用，有助于分工协作、共享项目的数据和项目经验。</a:t>
            </a:r>
            <a:endParaRPr lang="en-US" altLang="zh-CN" sz="1300" dirty="0">
              <a:solidFill>
                <a:srgbClr val="FF0000"/>
              </a:solidFill>
            </a:endParaRPr>
          </a:p>
          <a:p>
            <a:endParaRPr lang="en-US" altLang="zh-CN" sz="1300" dirty="0"/>
          </a:p>
        </p:txBody>
      </p:sp>
      <p:sp>
        <p:nvSpPr>
          <p:cNvPr id="3" name="文本框 2">
            <a:extLst>
              <a:ext uri="{FF2B5EF4-FFF2-40B4-BE49-F238E27FC236}">
                <a16:creationId xmlns:a16="http://schemas.microsoft.com/office/drawing/2014/main" id="{7CC0D767-36FB-421B-BDD9-28647D46C469}"/>
              </a:ext>
            </a:extLst>
          </p:cNvPr>
          <p:cNvSpPr txBox="1"/>
          <p:nvPr/>
        </p:nvSpPr>
        <p:spPr>
          <a:xfrm>
            <a:off x="6748271" y="51408"/>
            <a:ext cx="5910933" cy="923330"/>
          </a:xfrm>
          <a:prstGeom prst="rect">
            <a:avLst/>
          </a:prstGeom>
          <a:noFill/>
        </p:spPr>
        <p:txBody>
          <a:bodyPr wrap="square" rtlCol="0">
            <a:spAutoFit/>
          </a:bodyPr>
          <a:lstStyle/>
          <a:p>
            <a:pPr>
              <a:defRPr sz="1800">
                <a:solidFill>
                  <a:srgbClr val="000000"/>
                </a:solidFill>
              </a:defRPr>
            </a:pPr>
            <a:r>
              <a:rPr lang="en-US" altLang="zh-CN" dirty="0">
                <a:solidFill>
                  <a:srgbClr val="5089C4"/>
                </a:solidFill>
              </a:rPr>
              <a:t>---------record what account, facilitate sustainability</a:t>
            </a:r>
          </a:p>
          <a:p>
            <a:pPr>
              <a:defRPr sz="1800">
                <a:solidFill>
                  <a:srgbClr val="000000"/>
                </a:solidFill>
              </a:defRPr>
            </a:pPr>
            <a:r>
              <a:rPr lang="en-US" altLang="zh-CN" dirty="0">
                <a:solidFill>
                  <a:srgbClr val="002060"/>
                </a:solidFill>
              </a:rPr>
              <a:t>---------</a:t>
            </a:r>
            <a:r>
              <a:rPr lang="zh-CN" altLang="en-US" dirty="0">
                <a:solidFill>
                  <a:srgbClr val="002060"/>
                </a:solidFill>
              </a:rPr>
              <a:t>追踪值得被记录的，促进可持续发展</a:t>
            </a:r>
            <a:endParaRPr lang="en-US" altLang="zh-CN" dirty="0">
              <a:solidFill>
                <a:srgbClr val="002060"/>
              </a:solidFill>
            </a:endParaRPr>
          </a:p>
          <a:p>
            <a:pPr>
              <a:defRPr sz="1800">
                <a:solidFill>
                  <a:srgbClr val="000000"/>
                </a:solidFill>
              </a:defRPr>
            </a:pPr>
            <a:endParaRPr lang="en-US" altLang="zh-CN" dirty="0">
              <a:solidFill>
                <a:srgbClr val="5089C4"/>
              </a:solidFill>
            </a:endParaRPr>
          </a:p>
        </p:txBody>
      </p:sp>
      <p:sp>
        <p:nvSpPr>
          <p:cNvPr id="4" name="文本框 3">
            <a:extLst>
              <a:ext uri="{FF2B5EF4-FFF2-40B4-BE49-F238E27FC236}">
                <a16:creationId xmlns:a16="http://schemas.microsoft.com/office/drawing/2014/main" id="{C7DCE2BE-F545-4B93-B0C5-CEA4986A4C16}"/>
              </a:ext>
            </a:extLst>
          </p:cNvPr>
          <p:cNvSpPr txBox="1"/>
          <p:nvPr/>
        </p:nvSpPr>
        <p:spPr>
          <a:xfrm>
            <a:off x="8670145" y="4792615"/>
            <a:ext cx="2271756" cy="369332"/>
          </a:xfrm>
          <a:prstGeom prst="rect">
            <a:avLst/>
          </a:prstGeom>
          <a:noFill/>
        </p:spPr>
        <p:txBody>
          <a:bodyPr wrap="square" rtlCol="0">
            <a:spAutoFit/>
          </a:bodyPr>
          <a:lstStyle/>
          <a:p>
            <a:r>
              <a:rPr lang="zh-CN" altLang="en-US" dirty="0"/>
              <a:t>。</a:t>
            </a:r>
          </a:p>
        </p:txBody>
      </p:sp>
    </p:spTree>
    <p:extLst>
      <p:ext uri="{BB962C8B-B14F-4D97-AF65-F5344CB8AC3E}">
        <p14:creationId xmlns:p14="http://schemas.microsoft.com/office/powerpoint/2010/main" val="2273350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4" name="Shape 59"/>
          <p:cNvSpPr/>
          <p:nvPr/>
        </p:nvSpPr>
        <p:spPr>
          <a:xfrm>
            <a:off x="-5621020" y="-2449830"/>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dirty="0"/>
          </a:p>
        </p:txBody>
      </p:sp>
      <p:sp>
        <p:nvSpPr>
          <p:cNvPr id="1048995" name="Shape 60"/>
          <p:cNvSpPr/>
          <p:nvPr/>
        </p:nvSpPr>
        <p:spPr>
          <a:xfrm>
            <a:off x="2281775" y="434123"/>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996" name="Shape 61"/>
          <p:cNvSpPr/>
          <p:nvPr/>
        </p:nvSpPr>
        <p:spPr>
          <a:xfrm>
            <a:off x="409294" y="2565095"/>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997" name="Shape 62"/>
          <p:cNvSpPr/>
          <p:nvPr/>
        </p:nvSpPr>
        <p:spPr>
          <a:xfrm>
            <a:off x="357058" y="4387831"/>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998" name="Shape 64"/>
          <p:cNvSpPr/>
          <p:nvPr/>
        </p:nvSpPr>
        <p:spPr>
          <a:xfrm>
            <a:off x="10387742"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999" name="Shape 65"/>
          <p:cNvSpPr/>
          <p:nvPr/>
        </p:nvSpPr>
        <p:spPr>
          <a:xfrm>
            <a:off x="1594891" y="4929656"/>
            <a:ext cx="2560394" cy="718669"/>
          </a:xfrm>
          <a:prstGeom prst="rect">
            <a:avLst/>
          </a:prstGeom>
          <a:ln w="12700">
            <a:miter lim="400000"/>
          </a:ln>
        </p:spPr>
        <p:txBody>
          <a:bodyPr wrap="square" lIns="45718" tIns="45718" rIns="45718" bIns="45718">
            <a:spAutoFit/>
          </a:bodyPr>
          <a:lstStyle/>
          <a:p>
            <a:pPr lvl="0"/>
            <a:endParaRPr sz="2000" dirty="0">
              <a:solidFill>
                <a:srgbClr val="FF0000"/>
              </a:solidFill>
              <a:latin typeface="Songti SC Regular"/>
              <a:ea typeface="Songti SC Regular"/>
              <a:cs typeface="Songti SC Regular"/>
              <a:sym typeface="Songti SC Regular"/>
            </a:endParaRPr>
          </a:p>
        </p:txBody>
      </p:sp>
      <p:sp>
        <p:nvSpPr>
          <p:cNvPr id="2" name="TextBox 1">
            <a:extLst>
              <a:ext uri="{FF2B5EF4-FFF2-40B4-BE49-F238E27FC236}">
                <a16:creationId xmlns:a16="http://schemas.microsoft.com/office/drawing/2014/main" id="{5B67FF8B-A360-40C5-9299-EA30EEFA0062}"/>
              </a:ext>
            </a:extLst>
          </p:cNvPr>
          <p:cNvSpPr txBox="1"/>
          <p:nvPr/>
        </p:nvSpPr>
        <p:spPr>
          <a:xfrm>
            <a:off x="475488" y="4066946"/>
            <a:ext cx="45719" cy="369328"/>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latin typeface="+mn-lt"/>
              <a:ea typeface="+mn-ea"/>
              <a:cs typeface="+mn-cs"/>
              <a:sym typeface="Helvetica Neue"/>
            </a:endParaRPr>
          </a:p>
        </p:txBody>
      </p:sp>
      <p:sp>
        <p:nvSpPr>
          <p:cNvPr id="51" name="Shape 143">
            <a:extLst>
              <a:ext uri="{FF2B5EF4-FFF2-40B4-BE49-F238E27FC236}">
                <a16:creationId xmlns:a16="http://schemas.microsoft.com/office/drawing/2014/main" id="{30034155-0028-470B-9A89-300D4C3C4858}"/>
              </a:ext>
            </a:extLst>
          </p:cNvPr>
          <p:cNvSpPr/>
          <p:nvPr/>
        </p:nvSpPr>
        <p:spPr>
          <a:xfrm>
            <a:off x="-360615" y="7201"/>
            <a:ext cx="12310330" cy="454634"/>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53" name="图片 17">
            <a:extLst>
              <a:ext uri="{FF2B5EF4-FFF2-40B4-BE49-F238E27FC236}">
                <a16:creationId xmlns:a16="http://schemas.microsoft.com/office/drawing/2014/main" id="{8791B84C-EB3E-44FE-9E5F-E9CF4F880700}"/>
              </a:ext>
            </a:extLst>
          </p:cNvPr>
          <p:cNvPicPr>
            <a:picLocks noChangeAspect="1"/>
          </p:cNvPicPr>
          <p:nvPr/>
        </p:nvPicPr>
        <p:blipFill>
          <a:blip r:embed="rId3"/>
          <a:stretch>
            <a:fillRect/>
          </a:stretch>
        </p:blipFill>
        <p:spPr>
          <a:xfrm>
            <a:off x="10974756" y="92507"/>
            <a:ext cx="1153190" cy="1046241"/>
          </a:xfrm>
          <a:prstGeom prst="rect">
            <a:avLst/>
          </a:prstGeom>
        </p:spPr>
      </p:pic>
      <p:sp>
        <p:nvSpPr>
          <p:cNvPr id="7" name="TextBox 6">
            <a:extLst>
              <a:ext uri="{FF2B5EF4-FFF2-40B4-BE49-F238E27FC236}">
                <a16:creationId xmlns:a16="http://schemas.microsoft.com/office/drawing/2014/main" id="{76F917DA-BA50-46A6-9243-F5A4A2A9EA1C}"/>
              </a:ext>
            </a:extLst>
          </p:cNvPr>
          <p:cNvSpPr txBox="1"/>
          <p:nvPr/>
        </p:nvSpPr>
        <p:spPr>
          <a:xfrm>
            <a:off x="2410084" y="-1837944"/>
            <a:ext cx="369328" cy="92394"/>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eaVert"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latin typeface="+mn-lt"/>
              <a:ea typeface="+mn-ea"/>
              <a:cs typeface="+mn-cs"/>
              <a:sym typeface="Helvetica Neue"/>
            </a:endParaRPr>
          </a:p>
        </p:txBody>
      </p:sp>
      <p:sp>
        <p:nvSpPr>
          <p:cNvPr id="8" name="TextBox 7">
            <a:extLst>
              <a:ext uri="{FF2B5EF4-FFF2-40B4-BE49-F238E27FC236}">
                <a16:creationId xmlns:a16="http://schemas.microsoft.com/office/drawing/2014/main" id="{4C4236EB-367F-43A2-901E-EB0DB10359A4}"/>
              </a:ext>
            </a:extLst>
          </p:cNvPr>
          <p:cNvSpPr txBox="1"/>
          <p:nvPr/>
        </p:nvSpPr>
        <p:spPr>
          <a:xfrm>
            <a:off x="2670048" y="744769"/>
            <a:ext cx="7800378" cy="369328"/>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a:defRPr sz="1800">
                <a:solidFill>
                  <a:srgbClr val="000000"/>
                </a:solidFill>
              </a:defRPr>
            </a:pPr>
            <a:r>
              <a:rPr lang="en-US" altLang="zh-CN" dirty="0">
                <a:solidFill>
                  <a:srgbClr val="002060"/>
                </a:solidFill>
              </a:rPr>
              <a:t>Three main components of Blue Angel Lab charity blockchain system</a:t>
            </a:r>
          </a:p>
        </p:txBody>
      </p:sp>
      <p:sp>
        <p:nvSpPr>
          <p:cNvPr id="6" name="文本框 5">
            <a:extLst>
              <a:ext uri="{FF2B5EF4-FFF2-40B4-BE49-F238E27FC236}">
                <a16:creationId xmlns:a16="http://schemas.microsoft.com/office/drawing/2014/main" id="{9225DFDA-4FE0-455D-824F-0FC8430F66BC}"/>
              </a:ext>
            </a:extLst>
          </p:cNvPr>
          <p:cNvSpPr txBox="1"/>
          <p:nvPr/>
        </p:nvSpPr>
        <p:spPr>
          <a:xfrm>
            <a:off x="2581839" y="1150756"/>
            <a:ext cx="8967033" cy="2446820"/>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marL="285750" indent="-285750" latinLnBrk="1" hangingPunct="0">
              <a:buFont typeface="Wingdings" panose="05000000000000000000" pitchFamily="2" charset="2"/>
              <a:buChar char="l"/>
            </a:pPr>
            <a:r>
              <a:rPr lang="en-US" altLang="zh-CN" sz="1500" dirty="0">
                <a:solidFill>
                  <a:srgbClr val="0070C0"/>
                </a:solidFill>
              </a:rPr>
              <a:t>Donors (with decentralized identification, DID) : can be business registered companies, individuals, organizations, families, groups that want to improve their social responsibility performance.</a:t>
            </a:r>
          </a:p>
          <a:p>
            <a:pPr latinLnBrk="1" hangingPunct="0"/>
            <a:endParaRPr lang="en-US" altLang="zh-CN" sz="1500" dirty="0">
              <a:solidFill>
                <a:srgbClr val="0070C0"/>
              </a:solidFill>
            </a:endParaRPr>
          </a:p>
          <a:p>
            <a:pPr marL="285750" indent="-285750" latinLnBrk="1" hangingPunct="0">
              <a:buFont typeface="Wingdings" panose="05000000000000000000" pitchFamily="2" charset="2"/>
              <a:buChar char="l"/>
            </a:pPr>
            <a:r>
              <a:rPr lang="en-US" altLang="zh-CN" sz="1500" dirty="0">
                <a:solidFill>
                  <a:srgbClr val="0070C0"/>
                </a:solidFill>
              </a:rPr>
              <a:t>Public welfare service provider: can be public welfare organizations, enterprises and other industrial and commercial service organizations and other legal service providers (with decentralized identification DID) .</a:t>
            </a:r>
          </a:p>
          <a:p>
            <a:pPr latinLnBrk="1" hangingPunct="0"/>
            <a:endParaRPr lang="en-US" altLang="zh-CN" sz="1500" dirty="0">
              <a:solidFill>
                <a:srgbClr val="0070C0"/>
              </a:solidFill>
            </a:endParaRPr>
          </a:p>
          <a:p>
            <a:pPr marL="285750" indent="-285750" latinLnBrk="1" hangingPunct="0">
              <a:buFont typeface="Wingdings" panose="05000000000000000000" pitchFamily="2" charset="2"/>
              <a:buChar char="l"/>
            </a:pPr>
            <a:r>
              <a:rPr lang="en-US" altLang="zh-CN" sz="1500" dirty="0">
                <a:solidFill>
                  <a:srgbClr val="0070C0"/>
                </a:solidFill>
              </a:rPr>
              <a:t>A public service evaluator (with DID) evaluate public welfare service and verified project,  they can be a NGO, a detection equipment etc.</a:t>
            </a:r>
          </a:p>
          <a:p>
            <a:pPr marR="0" algn="l" defTabSz="914400" rtl="0" fontAlgn="auto" latinLnBrk="1" hangingPunct="0">
              <a:lnSpc>
                <a:spcPct val="100000"/>
              </a:lnSpc>
              <a:spcBef>
                <a:spcPts val="0"/>
              </a:spcBef>
              <a:spcAft>
                <a:spcPts val="0"/>
              </a:spcAft>
              <a:buClrTx/>
              <a:buSzTx/>
            </a:pPr>
            <a:endParaRPr lang="en-US" altLang="zh-CN" dirty="0">
              <a:solidFill>
                <a:srgbClr val="0070C0"/>
              </a:solidFill>
            </a:endParaRPr>
          </a:p>
        </p:txBody>
      </p:sp>
      <p:sp>
        <p:nvSpPr>
          <p:cNvPr id="4" name="文本框 3">
            <a:extLst>
              <a:ext uri="{FF2B5EF4-FFF2-40B4-BE49-F238E27FC236}">
                <a16:creationId xmlns:a16="http://schemas.microsoft.com/office/drawing/2014/main" id="{FD3D1FA8-AA41-47D4-8AE5-05682C891C62}"/>
              </a:ext>
            </a:extLst>
          </p:cNvPr>
          <p:cNvSpPr txBox="1"/>
          <p:nvPr/>
        </p:nvSpPr>
        <p:spPr>
          <a:xfrm>
            <a:off x="2779412" y="3417426"/>
            <a:ext cx="7991856" cy="659899"/>
          </a:xfrm>
          <a:prstGeom prst="rect">
            <a:avLst/>
          </a:prstGeom>
          <a:noFill/>
        </p:spPr>
        <p:txBody>
          <a:bodyPr wrap="square" rtlCol="0">
            <a:spAutoFit/>
          </a:bodyPr>
          <a:lstStyle/>
          <a:p>
            <a:pPr latinLnBrk="1" hangingPunct="0"/>
            <a:r>
              <a:rPr lang="en-US" altLang="zh-CN" dirty="0">
                <a:solidFill>
                  <a:srgbClr val="0070C0"/>
                </a:solidFill>
                <a:sym typeface="Helvetica Neue"/>
              </a:rPr>
              <a:t>The charity project creator design the public welfare project and define the </a:t>
            </a:r>
            <a:r>
              <a:rPr lang="en-US" altLang="zh-CN" dirty="0">
                <a:solidFill>
                  <a:srgbClr val="0070C0"/>
                </a:solidFill>
              </a:rPr>
              <a:t>decentralized </a:t>
            </a:r>
            <a:r>
              <a:rPr lang="en-US" altLang="zh-CN" dirty="0">
                <a:solidFill>
                  <a:srgbClr val="0070C0"/>
                </a:solidFill>
                <a:sym typeface="Helvetica Neue"/>
              </a:rPr>
              <a:t>digital identity (DID)</a:t>
            </a:r>
            <a:endParaRPr lang="zh-CN" altLang="en-US" dirty="0">
              <a:solidFill>
                <a:srgbClr val="000000"/>
              </a:solidFill>
              <a:sym typeface="Helvetica Neue"/>
            </a:endParaRPr>
          </a:p>
        </p:txBody>
      </p:sp>
      <p:sp>
        <p:nvSpPr>
          <p:cNvPr id="16" name="文本框 15">
            <a:extLst>
              <a:ext uri="{FF2B5EF4-FFF2-40B4-BE49-F238E27FC236}">
                <a16:creationId xmlns:a16="http://schemas.microsoft.com/office/drawing/2014/main" id="{E6C0DEA5-49C4-4724-872C-6A1887436476}"/>
              </a:ext>
            </a:extLst>
          </p:cNvPr>
          <p:cNvSpPr txBox="1"/>
          <p:nvPr/>
        </p:nvSpPr>
        <p:spPr>
          <a:xfrm>
            <a:off x="2281775" y="4251610"/>
            <a:ext cx="8774865" cy="1938988"/>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en-US" altLang="zh-CN" sz="1200" b="1" dirty="0">
                <a:solidFill>
                  <a:srgbClr val="002060"/>
                </a:solidFill>
              </a:rPr>
              <a:t>Blue Angel Lab </a:t>
            </a:r>
            <a:r>
              <a:rPr lang="zh-CN" altLang="en-US" sz="1200" b="1" dirty="0">
                <a:solidFill>
                  <a:srgbClr val="002060"/>
                </a:solidFill>
              </a:rPr>
              <a:t>慈善区块链的主要构成</a:t>
            </a:r>
            <a:endParaRPr lang="en-US" altLang="zh-CN" sz="1200" b="1" dirty="0">
              <a:solidFill>
                <a:srgbClr val="002060"/>
              </a:solidFill>
            </a:endParaRPr>
          </a:p>
          <a:p>
            <a:pPr latinLnBrk="1" hangingPunct="0"/>
            <a:endParaRPr lang="en-US" altLang="zh-CN" sz="1200" b="1" dirty="0">
              <a:solidFill>
                <a:srgbClr val="0070C0"/>
              </a:solidFill>
            </a:endParaRPr>
          </a:p>
          <a:p>
            <a:pPr marL="285750" marR="0" indent="-285750" algn="l" defTabSz="914400" rtl="0" fontAlgn="auto" latinLnBrk="1" hangingPunct="0">
              <a:lnSpc>
                <a:spcPct val="100000"/>
              </a:lnSpc>
              <a:spcBef>
                <a:spcPts val="0"/>
              </a:spcBef>
              <a:spcAft>
                <a:spcPts val="0"/>
              </a:spcAft>
              <a:buClrTx/>
              <a:buSzTx/>
              <a:buFont typeface="Wingdings" panose="05000000000000000000" pitchFamily="2" charset="2"/>
              <a:buChar char="l"/>
            </a:pPr>
            <a:r>
              <a:rPr lang="zh-CN" altLang="en-US" sz="1200" b="1" dirty="0">
                <a:solidFill>
                  <a:srgbClr val="0070C0"/>
                </a:solidFill>
              </a:rPr>
              <a:t>捐助方（具有去中心化身份）：可以是希望提高企业社会责任表现的工商注册的业公司。也可以是个人，组织，家庭，小组。</a:t>
            </a:r>
            <a:endParaRPr lang="en-US" altLang="zh-CN" sz="1200" b="1" dirty="0">
              <a:solidFill>
                <a:srgbClr val="0070C0"/>
              </a:solidFill>
            </a:endParaRPr>
          </a:p>
          <a:p>
            <a:pPr marL="285750" indent="-285750" latinLnBrk="1" hangingPunct="0">
              <a:buFont typeface="Wingdings" panose="05000000000000000000" pitchFamily="2" charset="2"/>
              <a:buChar char="l"/>
            </a:pPr>
            <a:r>
              <a:rPr lang="zh-CN" altLang="en-US" sz="1200" b="1" dirty="0">
                <a:solidFill>
                  <a:srgbClr val="0070C0"/>
                </a:solidFill>
              </a:rPr>
              <a:t>公益服务提供方：可以是公益机构、企业等工商业服务机构、及其它的合法服务的提供者 （具有去中心化身份） 。</a:t>
            </a:r>
            <a:endParaRPr lang="en-US" altLang="zh-CN" sz="1200" b="1" dirty="0">
              <a:solidFill>
                <a:srgbClr val="0070C0"/>
              </a:solidFill>
            </a:endParaRPr>
          </a:p>
          <a:p>
            <a:pPr marL="285750" indent="-285750" latinLnBrk="1" hangingPunct="0">
              <a:buFont typeface="Wingdings" panose="05000000000000000000" pitchFamily="2" charset="2"/>
              <a:buChar char="l"/>
            </a:pPr>
            <a:r>
              <a:rPr lang="zh-CN" altLang="en-US" sz="1200" b="1" dirty="0">
                <a:solidFill>
                  <a:srgbClr val="0070C0"/>
                </a:solidFill>
              </a:rPr>
              <a:t>公益服务评价者（具有去中心化身份）可以是公益机构、人，一台检测设备。</a:t>
            </a:r>
            <a:endParaRPr lang="en-US" altLang="zh-CN" sz="1200" b="1" dirty="0">
              <a:solidFill>
                <a:srgbClr val="0070C0"/>
              </a:solidFill>
            </a:endParaRPr>
          </a:p>
          <a:p>
            <a:pPr marL="285750" marR="0" indent="-285750" algn="l" defTabSz="914400" rtl="0" fontAlgn="auto" latinLnBrk="1" hangingPunct="0">
              <a:lnSpc>
                <a:spcPct val="100000"/>
              </a:lnSpc>
              <a:spcBef>
                <a:spcPts val="0"/>
              </a:spcBef>
              <a:spcAft>
                <a:spcPts val="0"/>
              </a:spcAft>
              <a:buClrTx/>
              <a:buSzTx/>
              <a:buFont typeface="Wingdings" panose="05000000000000000000" pitchFamily="2" charset="2"/>
              <a:buChar char="l"/>
            </a:pPr>
            <a:endParaRPr lang="en-US" altLang="zh-CN" sz="1200" b="1" dirty="0">
              <a:solidFill>
                <a:srgbClr val="0070C0"/>
              </a:solidFill>
            </a:endParaRPr>
          </a:p>
          <a:p>
            <a:pPr latinLnBrk="1" hangingPunct="0"/>
            <a:r>
              <a:rPr lang="zh-CN" altLang="en-US" sz="1200" b="1" dirty="0">
                <a:solidFill>
                  <a:srgbClr val="0070C0"/>
                </a:solidFill>
                <a:sym typeface="Helvetica Neue"/>
              </a:rPr>
              <a:t>以上的三部分由公益计划的设计者及数字身份定义者组织起来发挥功能</a:t>
            </a:r>
            <a:endParaRPr lang="zh-CN" altLang="en-US" sz="1200" b="1" dirty="0">
              <a:sym typeface="Helvetica Neue"/>
            </a:endParaRPr>
          </a:p>
          <a:p>
            <a:pPr marL="285750" marR="0" indent="-285750" algn="l" defTabSz="914400" rtl="0" fontAlgn="auto" latinLnBrk="1" hangingPunct="0">
              <a:lnSpc>
                <a:spcPct val="100000"/>
              </a:lnSpc>
              <a:spcBef>
                <a:spcPts val="0"/>
              </a:spcBef>
              <a:spcAft>
                <a:spcPts val="0"/>
              </a:spcAft>
              <a:buClrTx/>
              <a:buSzTx/>
              <a:buFont typeface="Wingdings" panose="05000000000000000000" pitchFamily="2" charset="2"/>
              <a:buChar char="l"/>
            </a:pPr>
            <a:endParaRPr lang="en-US" altLang="zh-CN" sz="1200" dirty="0">
              <a:solidFill>
                <a:srgbClr val="0070C0"/>
              </a:solidFill>
            </a:endParaRPr>
          </a:p>
          <a:p>
            <a:pPr marR="0" algn="l" defTabSz="914400" rtl="0" fontAlgn="auto" latinLnBrk="1" hangingPunct="0">
              <a:lnSpc>
                <a:spcPct val="100000"/>
              </a:lnSpc>
              <a:spcBef>
                <a:spcPts val="0"/>
              </a:spcBef>
              <a:spcAft>
                <a:spcPts val="0"/>
              </a:spcAft>
              <a:buClrTx/>
              <a:buSzTx/>
            </a:pPr>
            <a:endParaRPr lang="en-US" altLang="zh-CN" sz="1200" dirty="0">
              <a:solidFill>
                <a:srgbClr val="0070C0"/>
              </a:solidFill>
            </a:endParaRPr>
          </a:p>
          <a:p>
            <a:pPr marR="0" algn="l" defTabSz="914400" rtl="0" fontAlgn="auto" latinLnBrk="1" hangingPunct="0">
              <a:lnSpc>
                <a:spcPct val="100000"/>
              </a:lnSpc>
              <a:spcBef>
                <a:spcPts val="0"/>
              </a:spcBef>
              <a:spcAft>
                <a:spcPts val="0"/>
              </a:spcAft>
              <a:buClrTx/>
              <a:buSzTx/>
            </a:pPr>
            <a:endParaRPr lang="en-US" altLang="zh-CN" sz="1200" dirty="0">
              <a:solidFill>
                <a:srgbClr val="0070C0"/>
              </a:solidFill>
            </a:endParaRPr>
          </a:p>
        </p:txBody>
      </p:sp>
    </p:spTree>
    <p:extLst>
      <p:ext uri="{BB962C8B-B14F-4D97-AF65-F5344CB8AC3E}">
        <p14:creationId xmlns:p14="http://schemas.microsoft.com/office/powerpoint/2010/main" val="4154430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5" name="Shape 143"/>
          <p:cNvSpPr/>
          <p:nvPr/>
        </p:nvSpPr>
        <p:spPr>
          <a:xfrm>
            <a:off x="-66783" y="-27323"/>
            <a:ext cx="12310330" cy="1251188"/>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sp>
        <p:nvSpPr>
          <p:cNvPr id="1049096" name="Shape 144"/>
          <p:cNvSpPr/>
          <p:nvPr/>
        </p:nvSpPr>
        <p:spPr>
          <a:xfrm>
            <a:off x="583253" y="430131"/>
            <a:ext cx="9792100" cy="400105"/>
          </a:xfrm>
          <a:prstGeom prst="rect">
            <a:avLst/>
          </a:prstGeom>
          <a:ln w="12700">
            <a:miter lim="400000"/>
          </a:ln>
        </p:spPr>
        <p:txBody>
          <a:bodyPr wrap="none" lIns="45718" tIns="45718" rIns="45718" bIns="45718">
            <a:spAutoFit/>
          </a:bodyPr>
          <a:lstStyle>
            <a:lvl1pPr>
              <a:defRPr sz="3600">
                <a:solidFill>
                  <a:srgbClr val="FFFFFF"/>
                </a:solidFill>
                <a:latin typeface="Songti SC Regular"/>
                <a:ea typeface="Songti SC Regular"/>
                <a:cs typeface="Songti SC Regular"/>
                <a:sym typeface="Songti SC Regular"/>
              </a:defRPr>
            </a:lvl1pPr>
          </a:lstStyle>
          <a:p>
            <a:pPr lvl="0" algn="l">
              <a:defRPr sz="1800">
                <a:solidFill>
                  <a:srgbClr val="000000"/>
                </a:solidFill>
              </a:defRPr>
            </a:pP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去中心化可持续公益区块链 </a:t>
            </a:r>
            <a:r>
              <a:rPr lang="en-US" altLang="zh-CN"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Decentralized sustainable charity blockchain</a:t>
            </a: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         </a:t>
            </a:r>
            <a:endParaRPr sz="2000" dirty="0">
              <a:solidFill>
                <a:srgbClr val="FFFFFF"/>
              </a:solidFill>
            </a:endParaRPr>
          </a:p>
        </p:txBody>
      </p:sp>
      <p:pic>
        <p:nvPicPr>
          <p:cNvPr id="2097249" name="图片 19"/>
          <p:cNvPicPr>
            <a:picLocks noChangeAspect="1"/>
          </p:cNvPicPr>
          <p:nvPr/>
        </p:nvPicPr>
        <p:blipFill>
          <a:blip r:embed="rId3"/>
          <a:stretch>
            <a:fillRect/>
          </a:stretch>
        </p:blipFill>
        <p:spPr>
          <a:xfrm>
            <a:off x="10566948" y="135374"/>
            <a:ext cx="1486970" cy="1349065"/>
          </a:xfrm>
          <a:prstGeom prst="rect">
            <a:avLst/>
          </a:prstGeom>
        </p:spPr>
      </p:pic>
      <p:sp>
        <p:nvSpPr>
          <p:cNvPr id="1049098" name="Rectangle 24"/>
          <p:cNvSpPr>
            <a:spLocks noChangeArrowheads="1"/>
          </p:cNvSpPr>
          <p:nvPr/>
        </p:nvSpPr>
        <p:spPr bwMode="auto">
          <a:xfrm flipV="1">
            <a:off x="5488179" y="2753154"/>
            <a:ext cx="898524" cy="677108"/>
          </a:xfrm>
          <a:prstGeom prst="rect">
            <a:avLst/>
          </a:prstGeom>
          <a:noFill/>
          <a:ln>
            <a:noFill/>
          </a:ln>
          <a:effectLst/>
        </p:spPr>
        <p:txBody>
          <a:bodyPr vert="horz" wrap="square" lIns="91440" tIns="45720" rIns="91440" bIns="45720" numCol="1" anchor="ctr" anchorCtr="0" compatLnSpc="1">
            <a:spAutoFit/>
          </a:bodyPr>
          <a:lstStyle>
            <a:lvl1pPr indent="933450"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lvl="0" indent="93345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altLang="zh-CN" sz="800" b="0" i="0" u="none" strike="noStrike" cap="none" normalizeH="0" baseline="0" dirty="0">
              <a:ln>
                <a:noFill/>
              </a:ln>
              <a:solidFill>
                <a:schemeClr val="tx1"/>
              </a:solidFill>
              <a:effectLst/>
            </a:endParaRPr>
          </a:p>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1049113" name="矩形 43"/>
          <p:cNvSpPr/>
          <p:nvPr/>
        </p:nvSpPr>
        <p:spPr>
          <a:xfrm>
            <a:off x="583253" y="1870596"/>
            <a:ext cx="2867486" cy="3945612"/>
          </a:xfrm>
          <a:prstGeom prst="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algn="l" rtl="0" eaLnBrk="0" fontAlgn="base" hangingPunct="0">
              <a:spcBef>
                <a:spcPct val="0"/>
              </a:spcBef>
              <a:spcAft>
                <a:spcPct val="0"/>
              </a:spcAft>
            </a:pPr>
            <a:r>
              <a:rPr lang="zh-CN" altLang="en-US"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服务提供者界面</a:t>
            </a:r>
            <a:endPar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a:p>
            <a:pPr algn="l" rtl="0" eaLnBrk="0" fontAlgn="base" hangingPunct="0">
              <a:spcBef>
                <a:spcPct val="0"/>
              </a:spcBef>
              <a:spcAft>
                <a:spcPct val="0"/>
              </a:spcAft>
            </a:pPr>
            <a:r>
              <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Interface for service providing  agency</a:t>
            </a:r>
            <a:endParaRPr lang="zh-CN" altLang="en-US"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37" name="Rectangle 24">
            <a:extLst>
              <a:ext uri="{FF2B5EF4-FFF2-40B4-BE49-F238E27FC236}">
                <a16:creationId xmlns:a16="http://schemas.microsoft.com/office/drawing/2014/main" id="{7E0659B9-BFC2-425E-BCF2-777125EBAC20}"/>
              </a:ext>
            </a:extLst>
          </p:cNvPr>
          <p:cNvSpPr>
            <a:spLocks noChangeArrowheads="1"/>
          </p:cNvSpPr>
          <p:nvPr/>
        </p:nvSpPr>
        <p:spPr bwMode="auto">
          <a:xfrm flipV="1">
            <a:off x="10336595" y="3007055"/>
            <a:ext cx="898524" cy="677108"/>
          </a:xfrm>
          <a:prstGeom prst="rect">
            <a:avLst/>
          </a:prstGeom>
          <a:noFill/>
          <a:ln>
            <a:noFill/>
          </a:ln>
          <a:effectLst/>
        </p:spPr>
        <p:txBody>
          <a:bodyPr vert="horz" wrap="square" lIns="91440" tIns="45720" rIns="91440" bIns="45720" numCol="1" anchor="ctr" anchorCtr="0" compatLnSpc="1">
            <a:spAutoFit/>
          </a:bodyPr>
          <a:lstStyle>
            <a:lvl1pPr indent="933450"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lvl="0" indent="93345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altLang="zh-CN" sz="800" b="0" i="0" u="none" strike="noStrike" cap="none" normalizeH="0" baseline="0" dirty="0">
              <a:ln>
                <a:noFill/>
              </a:ln>
              <a:solidFill>
                <a:schemeClr val="tx1"/>
              </a:solidFill>
              <a:effectLst/>
            </a:endParaRPr>
          </a:p>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51" name="矩形 43">
            <a:extLst>
              <a:ext uri="{FF2B5EF4-FFF2-40B4-BE49-F238E27FC236}">
                <a16:creationId xmlns:a16="http://schemas.microsoft.com/office/drawing/2014/main" id="{FCFF098F-7BA2-46CF-91A6-B02BBAFA85F3}"/>
              </a:ext>
            </a:extLst>
          </p:cNvPr>
          <p:cNvSpPr/>
          <p:nvPr/>
        </p:nvSpPr>
        <p:spPr>
          <a:xfrm>
            <a:off x="4108400" y="1886499"/>
            <a:ext cx="3415927" cy="3896091"/>
          </a:xfrm>
          <a:prstGeom prst="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algn="l" rtl="0" eaLnBrk="0" fontAlgn="base" hangingPunct="0">
              <a:spcBef>
                <a:spcPct val="0"/>
              </a:spcBef>
              <a:spcAft>
                <a:spcPct val="0"/>
              </a:spcAft>
            </a:pPr>
            <a:r>
              <a:rPr lang="zh-CN" altLang="en-US"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服务评价者界面 </a:t>
            </a:r>
            <a:r>
              <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interface for evaluator agency</a:t>
            </a:r>
            <a:endParaRPr lang="zh-CN" altLang="en-US" sz="4000"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68" name="椭圆 27">
            <a:extLst>
              <a:ext uri="{FF2B5EF4-FFF2-40B4-BE49-F238E27FC236}">
                <a16:creationId xmlns:a16="http://schemas.microsoft.com/office/drawing/2014/main" id="{E7F77D21-A722-4247-8399-5A7EFAF93C54}"/>
              </a:ext>
            </a:extLst>
          </p:cNvPr>
          <p:cNvSpPr/>
          <p:nvPr/>
        </p:nvSpPr>
        <p:spPr>
          <a:xfrm>
            <a:off x="9723023" y="4762826"/>
            <a:ext cx="395374" cy="445626"/>
          </a:xfrm>
          <a:prstGeom prst="ellipse">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76" name="矩形 43">
            <a:extLst>
              <a:ext uri="{FF2B5EF4-FFF2-40B4-BE49-F238E27FC236}">
                <a16:creationId xmlns:a16="http://schemas.microsoft.com/office/drawing/2014/main" id="{CB399346-A77F-4F8B-B68F-DFCC1748C36A}"/>
              </a:ext>
            </a:extLst>
          </p:cNvPr>
          <p:cNvSpPr/>
          <p:nvPr/>
        </p:nvSpPr>
        <p:spPr>
          <a:xfrm>
            <a:off x="8085504" y="1870596"/>
            <a:ext cx="3149615" cy="3896091"/>
          </a:xfrm>
          <a:prstGeom prst="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algn="l" rtl="0" eaLnBrk="0" fontAlgn="base" hangingPunct="0">
              <a:spcBef>
                <a:spcPct val="0"/>
              </a:spcBef>
              <a:spcAft>
                <a:spcPct val="0"/>
              </a:spcAft>
            </a:pPr>
            <a:r>
              <a:rPr lang="zh-CN" altLang="en-US"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捐助者界面 </a:t>
            </a:r>
            <a:r>
              <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interface for donator</a:t>
            </a:r>
            <a:endParaRPr lang="zh-CN" altLang="en-US" sz="4000"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AF95ED54-71D9-44FC-9A2B-9ECC55D2FBE0}"/>
              </a:ext>
            </a:extLst>
          </p:cNvPr>
          <p:cNvSpPr txBox="1"/>
          <p:nvPr/>
        </p:nvSpPr>
        <p:spPr>
          <a:xfrm>
            <a:off x="8257226" y="2606945"/>
            <a:ext cx="2813228" cy="2693045"/>
          </a:xfrm>
          <a:prstGeom prst="rect">
            <a:avLst/>
          </a:prstGeom>
          <a:noFill/>
        </p:spPr>
        <p:txBody>
          <a:bodyPr wrap="square" rtlCol="0">
            <a:spAutoFit/>
          </a:bodyPr>
          <a:lstStyle/>
          <a:p>
            <a:r>
              <a:rPr lang="zh-CN" altLang="en-US" sz="1300" b="1" dirty="0"/>
              <a:t>在捐助者的界面，捐助者将看到需要捐助的机构</a:t>
            </a:r>
            <a:r>
              <a:rPr lang="en-US" altLang="zh-CN" sz="1300" b="1" dirty="0"/>
              <a:t>/</a:t>
            </a:r>
            <a:r>
              <a:rPr lang="zh-CN" altLang="en-US" sz="1300" b="1" dirty="0"/>
              <a:t>人的名称，申请捐助的原因、项目进展的报告、项目设计</a:t>
            </a:r>
            <a:r>
              <a:rPr lang="en-US" altLang="zh-CN" sz="1300" b="1" dirty="0"/>
              <a:t>NGO</a:t>
            </a:r>
            <a:r>
              <a:rPr lang="zh-CN" altLang="en-US" sz="1300" b="1" dirty="0"/>
              <a:t>的简报等信息。</a:t>
            </a:r>
            <a:endParaRPr lang="en-US" altLang="zh-CN" sz="1300" b="1" dirty="0"/>
          </a:p>
          <a:p>
            <a:endParaRPr lang="en-US" altLang="zh-CN" sz="1300" b="1" dirty="0"/>
          </a:p>
          <a:p>
            <a:r>
              <a:rPr lang="en-US" altLang="zh-CN" sz="1300" b="1" dirty="0"/>
              <a:t>In the donor interface, the donor will see the name of the institution/person who needs to donate, the reason for applying for the donation, the report of the project progress, the brief of the project design NGO and other information.</a:t>
            </a:r>
          </a:p>
        </p:txBody>
      </p:sp>
      <p:sp>
        <p:nvSpPr>
          <p:cNvPr id="42" name="文本框 41">
            <a:extLst>
              <a:ext uri="{FF2B5EF4-FFF2-40B4-BE49-F238E27FC236}">
                <a16:creationId xmlns:a16="http://schemas.microsoft.com/office/drawing/2014/main" id="{32E3D8B0-F510-4A14-AA83-6FED9CE0BAD6}"/>
              </a:ext>
            </a:extLst>
          </p:cNvPr>
          <p:cNvSpPr txBox="1"/>
          <p:nvPr/>
        </p:nvSpPr>
        <p:spPr>
          <a:xfrm>
            <a:off x="727981" y="2953208"/>
            <a:ext cx="2200433" cy="2292935"/>
          </a:xfrm>
          <a:prstGeom prst="rect">
            <a:avLst/>
          </a:prstGeom>
          <a:noFill/>
        </p:spPr>
        <p:txBody>
          <a:bodyPr wrap="square" rtlCol="0">
            <a:spAutoFit/>
          </a:bodyPr>
          <a:lstStyle/>
          <a:p>
            <a:r>
              <a:rPr lang="zh-CN" altLang="en-US" sz="1300" b="1" dirty="0"/>
              <a:t>服务提供者将看到</a:t>
            </a:r>
            <a:r>
              <a:rPr lang="en-US" altLang="zh-CN" sz="1300" b="1" dirty="0"/>
              <a:t>:</a:t>
            </a:r>
            <a:r>
              <a:rPr lang="zh-CN" altLang="en-US" sz="1300" b="1" dirty="0"/>
              <a:t>受捐者接受的服务的种类、标准、时间表受捐者名称等信息。</a:t>
            </a:r>
            <a:endParaRPr lang="en-US" altLang="zh-CN" sz="1300" b="1" dirty="0"/>
          </a:p>
          <a:p>
            <a:endParaRPr lang="en-US" altLang="zh-CN" sz="1300" b="1" dirty="0"/>
          </a:p>
          <a:p>
            <a:r>
              <a:rPr lang="en-US" altLang="zh-CN" sz="1300" b="1" dirty="0"/>
              <a:t>The service provider will see the type of service the recipient needs, the standard and the schedule of the required service, the name of recipient, and so on.</a:t>
            </a:r>
            <a:endParaRPr lang="zh-CN" altLang="en-US" sz="1300" b="1" dirty="0"/>
          </a:p>
        </p:txBody>
      </p:sp>
      <p:sp>
        <p:nvSpPr>
          <p:cNvPr id="4" name="文本框 3">
            <a:extLst>
              <a:ext uri="{FF2B5EF4-FFF2-40B4-BE49-F238E27FC236}">
                <a16:creationId xmlns:a16="http://schemas.microsoft.com/office/drawing/2014/main" id="{2591F22C-0FE4-4413-836C-B70FB8D6DD64}"/>
              </a:ext>
            </a:extLst>
          </p:cNvPr>
          <p:cNvSpPr txBox="1"/>
          <p:nvPr/>
        </p:nvSpPr>
        <p:spPr>
          <a:xfrm>
            <a:off x="4434989" y="2753154"/>
            <a:ext cx="2743200" cy="2693045"/>
          </a:xfrm>
          <a:prstGeom prst="rect">
            <a:avLst/>
          </a:prstGeom>
          <a:noFill/>
        </p:spPr>
        <p:txBody>
          <a:bodyPr wrap="square" rtlCol="0">
            <a:spAutoFit/>
          </a:bodyPr>
          <a:lstStyle/>
          <a:p>
            <a:r>
              <a:rPr lang="zh-CN" altLang="en-US" sz="1300" b="1" dirty="0"/>
              <a:t>评价者将看到服务提供者的资质，受捐者名称、地址、受捐者基本信息、项目的进展记录、服务证明等信息。</a:t>
            </a:r>
            <a:endParaRPr lang="en-US" altLang="zh-CN" sz="1300" b="1" dirty="0"/>
          </a:p>
          <a:p>
            <a:endParaRPr lang="en-US" altLang="zh-CN" sz="1300" b="1" dirty="0"/>
          </a:p>
          <a:p>
            <a:r>
              <a:rPr lang="en-US" altLang="zh-CN" sz="1300" b="1" dirty="0"/>
              <a:t>The evaluator will see the qualifications of the service provider, the name and address of the recipient, the basic information of the recipient, the progress record of the project, the service certificate and other information.</a:t>
            </a:r>
            <a:endParaRPr lang="zh-CN" altLang="en-US" sz="1300" b="1" dirty="0"/>
          </a:p>
        </p:txBody>
      </p:sp>
    </p:spTree>
    <p:extLst>
      <p:ext uri="{BB962C8B-B14F-4D97-AF65-F5344CB8AC3E}">
        <p14:creationId xmlns:p14="http://schemas.microsoft.com/office/powerpoint/2010/main" val="2653664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3" name="Shape 59"/>
          <p:cNvSpPr/>
          <p:nvPr/>
        </p:nvSpPr>
        <p:spPr>
          <a:xfrm>
            <a:off x="-5621020" y="-2449830"/>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a:p>
        </p:txBody>
      </p:sp>
      <p:sp>
        <p:nvSpPr>
          <p:cNvPr id="1048774" name="Shape 60"/>
          <p:cNvSpPr/>
          <p:nvPr/>
        </p:nvSpPr>
        <p:spPr>
          <a:xfrm>
            <a:off x="1984250" y="193767"/>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5" name="Shape 61"/>
          <p:cNvSpPr/>
          <p:nvPr/>
        </p:nvSpPr>
        <p:spPr>
          <a:xfrm>
            <a:off x="409294" y="2565095"/>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6" name="Shape 62"/>
          <p:cNvSpPr/>
          <p:nvPr/>
        </p:nvSpPr>
        <p:spPr>
          <a:xfrm>
            <a:off x="357058" y="4387831"/>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7" name="Shape 64"/>
          <p:cNvSpPr/>
          <p:nvPr/>
        </p:nvSpPr>
        <p:spPr>
          <a:xfrm>
            <a:off x="10817510"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27" name="Shape 143">
            <a:extLst>
              <a:ext uri="{FF2B5EF4-FFF2-40B4-BE49-F238E27FC236}">
                <a16:creationId xmlns:a16="http://schemas.microsoft.com/office/drawing/2014/main" id="{D0E8F6EE-C924-4956-8037-46F92F3C87B5}"/>
              </a:ext>
            </a:extLst>
          </p:cNvPr>
          <p:cNvSpPr/>
          <p:nvPr/>
        </p:nvSpPr>
        <p:spPr>
          <a:xfrm>
            <a:off x="-178457" y="-40482"/>
            <a:ext cx="12310330" cy="454634"/>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30" name="图片 17">
            <a:extLst>
              <a:ext uri="{FF2B5EF4-FFF2-40B4-BE49-F238E27FC236}">
                <a16:creationId xmlns:a16="http://schemas.microsoft.com/office/drawing/2014/main" id="{60200A5E-CDA1-424E-B375-F87FE4462D41}"/>
              </a:ext>
            </a:extLst>
          </p:cNvPr>
          <p:cNvPicPr>
            <a:picLocks noChangeAspect="1"/>
          </p:cNvPicPr>
          <p:nvPr/>
        </p:nvPicPr>
        <p:blipFill>
          <a:blip r:embed="rId3"/>
          <a:stretch>
            <a:fillRect/>
          </a:stretch>
        </p:blipFill>
        <p:spPr>
          <a:xfrm>
            <a:off x="11023441" y="151988"/>
            <a:ext cx="976577" cy="886007"/>
          </a:xfrm>
          <a:prstGeom prst="rect">
            <a:avLst/>
          </a:prstGeom>
        </p:spPr>
      </p:pic>
      <p:sp>
        <p:nvSpPr>
          <p:cNvPr id="14" name="文本框 13">
            <a:extLst>
              <a:ext uri="{FF2B5EF4-FFF2-40B4-BE49-F238E27FC236}">
                <a16:creationId xmlns:a16="http://schemas.microsoft.com/office/drawing/2014/main" id="{0D60468A-0886-4FEC-817D-B7F9D5C1B547}"/>
              </a:ext>
            </a:extLst>
          </p:cNvPr>
          <p:cNvSpPr txBox="1"/>
          <p:nvPr/>
        </p:nvSpPr>
        <p:spPr>
          <a:xfrm>
            <a:off x="1528152" y="466078"/>
            <a:ext cx="9106320" cy="1092603"/>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pPr>
            <a:r>
              <a:rPr lang="en-US" altLang="zh-CN" sz="1300" b="1" dirty="0">
                <a:solidFill>
                  <a:srgbClr val="002060"/>
                </a:solidFill>
                <a:sym typeface="Helvetica Neue"/>
              </a:rPr>
              <a:t>For example </a:t>
            </a:r>
            <a:r>
              <a:rPr lang="zh-CN" altLang="en-US" sz="1300" b="1" dirty="0">
                <a:solidFill>
                  <a:srgbClr val="002060"/>
                </a:solidFill>
                <a:sym typeface="Helvetica Neue"/>
              </a:rPr>
              <a:t>：</a:t>
            </a:r>
            <a:r>
              <a:rPr kumimoji="0" lang="en-US" altLang="zh-CN" sz="1300" b="1" i="0" u="none" strike="noStrike" cap="none" spc="0" normalizeH="0" baseline="0" dirty="0">
                <a:ln>
                  <a:noFill/>
                </a:ln>
                <a:solidFill>
                  <a:srgbClr val="002060"/>
                </a:solidFill>
                <a:effectLst/>
                <a:latin typeface="+mn-lt"/>
                <a:ea typeface="+mn-ea"/>
                <a:cs typeface="+mn-cs"/>
                <a:sym typeface="Helvetica Neue"/>
              </a:rPr>
              <a:t>GREEN PIONEER is environmental NGO , which carry out simple charity environmental service, such as environmental  protection education in school</a:t>
            </a:r>
            <a:r>
              <a:rPr kumimoji="0" lang="zh-CN" altLang="en-US" sz="1300" b="1" i="0" u="none" strike="noStrike" cap="none" spc="0" normalizeH="0" baseline="0" dirty="0">
                <a:ln>
                  <a:noFill/>
                </a:ln>
                <a:solidFill>
                  <a:srgbClr val="002060"/>
                </a:solidFill>
                <a:effectLst/>
                <a:latin typeface="+mn-lt"/>
                <a:ea typeface="+mn-ea"/>
                <a:cs typeface="+mn-cs"/>
                <a:sym typeface="Helvetica Neue"/>
              </a:rPr>
              <a:t>， </a:t>
            </a:r>
            <a:r>
              <a:rPr kumimoji="0" lang="en-US" altLang="zh-CN" sz="1300" b="1" i="0" u="none" strike="noStrike" cap="none" spc="0" normalizeH="0" baseline="0" dirty="0">
                <a:ln>
                  <a:noFill/>
                </a:ln>
                <a:solidFill>
                  <a:srgbClr val="002060"/>
                </a:solidFill>
                <a:effectLst/>
                <a:latin typeface="+mn-lt"/>
                <a:ea typeface="+mn-ea"/>
                <a:cs typeface="+mn-cs"/>
                <a:sym typeface="Helvetica Neue"/>
              </a:rPr>
              <a:t>office etc. , they teach student in school and people in office how to sort garbage</a:t>
            </a:r>
            <a:r>
              <a:rPr lang="en-US" altLang="zh-CN" sz="1300" b="1" dirty="0">
                <a:solidFill>
                  <a:srgbClr val="002060"/>
                </a:solidFill>
                <a:sym typeface="Helvetica Neue"/>
              </a:rPr>
              <a:t>.</a:t>
            </a:r>
            <a:endParaRPr kumimoji="0" lang="en-US" altLang="zh-CN" sz="1300" b="1" i="0" u="none" strike="noStrike" cap="none" spc="0" normalizeH="0" baseline="0" dirty="0">
              <a:ln>
                <a:noFill/>
              </a:ln>
              <a:solidFill>
                <a:srgbClr val="002060"/>
              </a:solidFill>
              <a:effectLst/>
              <a:sym typeface="Helvetica Neue"/>
            </a:endParaRPr>
          </a:p>
          <a:p>
            <a:pPr latinLnBrk="1" hangingPunct="0"/>
            <a:r>
              <a:rPr lang="zh-CN" altLang="en-US" sz="1300" b="1" dirty="0">
                <a:solidFill>
                  <a:srgbClr val="002060"/>
                </a:solidFill>
                <a:sym typeface="Helvetica Neue"/>
              </a:rPr>
              <a:t>例如</a:t>
            </a:r>
            <a:r>
              <a:rPr lang="en-US" altLang="zh-CN" sz="1300" b="1" dirty="0">
                <a:solidFill>
                  <a:srgbClr val="002060"/>
                </a:solidFill>
                <a:sym typeface="Helvetica Neue"/>
              </a:rPr>
              <a:t>:</a:t>
            </a:r>
            <a:r>
              <a:rPr lang="zh-CN" altLang="en-US" sz="1300" b="1" dirty="0">
                <a:solidFill>
                  <a:srgbClr val="002060"/>
                </a:solidFill>
                <a:sym typeface="Helvetica Neue"/>
              </a:rPr>
              <a:t>绿先锋是环保公益组织</a:t>
            </a:r>
            <a:r>
              <a:rPr lang="en-US" altLang="zh-CN" sz="1300" b="1" dirty="0">
                <a:solidFill>
                  <a:srgbClr val="002060"/>
                </a:solidFill>
                <a:sym typeface="Helvetica Neue"/>
              </a:rPr>
              <a:t>,</a:t>
            </a:r>
            <a:r>
              <a:rPr lang="zh-CN" altLang="en-US" sz="1300" b="1" dirty="0">
                <a:solidFill>
                  <a:srgbClr val="002060"/>
                </a:solidFill>
                <a:sym typeface="Helvetica Neue"/>
              </a:rPr>
              <a:t>提供初级的环保公益服务，例如在学校开展环保教育。 他们教学校的学生和及写字楼办公室的职员们垃圾分类。</a:t>
            </a:r>
            <a:endParaRPr kumimoji="0" lang="zh-CN" altLang="en-US" sz="1300" b="1" i="0" u="none" strike="noStrike" cap="none" spc="0" normalizeH="0" baseline="0" dirty="0">
              <a:ln>
                <a:noFill/>
              </a:ln>
              <a:solidFill>
                <a:srgbClr val="002060"/>
              </a:solidFill>
              <a:effectLst/>
              <a:sym typeface="Helvetica Neue"/>
            </a:endParaRPr>
          </a:p>
        </p:txBody>
      </p:sp>
      <p:pic>
        <p:nvPicPr>
          <p:cNvPr id="13" name="图片 12">
            <a:extLst>
              <a:ext uri="{FF2B5EF4-FFF2-40B4-BE49-F238E27FC236}">
                <a16:creationId xmlns:a16="http://schemas.microsoft.com/office/drawing/2014/main" id="{C2F7AE74-1E8E-46FB-B495-7A432488E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2577" y="1615192"/>
            <a:ext cx="2211865" cy="1663322"/>
          </a:xfrm>
          <a:prstGeom prst="rect">
            <a:avLst/>
          </a:prstGeom>
        </p:spPr>
      </p:pic>
      <p:pic>
        <p:nvPicPr>
          <p:cNvPr id="16" name="图片 15">
            <a:extLst>
              <a:ext uri="{FF2B5EF4-FFF2-40B4-BE49-F238E27FC236}">
                <a16:creationId xmlns:a16="http://schemas.microsoft.com/office/drawing/2014/main" id="{5D3B13B0-08F2-4718-B576-7C626A75F1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9052" y="1571699"/>
            <a:ext cx="2294063" cy="1720547"/>
          </a:xfrm>
          <a:prstGeom prst="rect">
            <a:avLst/>
          </a:prstGeom>
        </p:spPr>
      </p:pic>
      <p:pic>
        <p:nvPicPr>
          <p:cNvPr id="17" name="图片 16">
            <a:extLst>
              <a:ext uri="{FF2B5EF4-FFF2-40B4-BE49-F238E27FC236}">
                <a16:creationId xmlns:a16="http://schemas.microsoft.com/office/drawing/2014/main" id="{2E3B91C8-176E-4177-9D92-6FDFD1138D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7725" y="1553134"/>
            <a:ext cx="2519976" cy="1958992"/>
          </a:xfrm>
          <a:prstGeom prst="rect">
            <a:avLst/>
          </a:prstGeom>
        </p:spPr>
      </p:pic>
      <p:sp>
        <p:nvSpPr>
          <p:cNvPr id="2" name="文本框 1">
            <a:extLst>
              <a:ext uri="{FF2B5EF4-FFF2-40B4-BE49-F238E27FC236}">
                <a16:creationId xmlns:a16="http://schemas.microsoft.com/office/drawing/2014/main" id="{9C548558-75BF-49FE-8269-A589B3C43F8E}"/>
              </a:ext>
            </a:extLst>
          </p:cNvPr>
          <p:cNvSpPr txBox="1"/>
          <p:nvPr/>
        </p:nvSpPr>
        <p:spPr>
          <a:xfrm>
            <a:off x="2810541" y="3471607"/>
            <a:ext cx="7133684" cy="1092607"/>
          </a:xfrm>
          <a:prstGeom prst="rect">
            <a:avLst/>
          </a:prstGeom>
          <a:noFill/>
        </p:spPr>
        <p:txBody>
          <a:bodyPr wrap="none" rtlCol="0">
            <a:spAutoFit/>
          </a:bodyPr>
          <a:lstStyle/>
          <a:p>
            <a:r>
              <a:rPr lang="en-US" altLang="zh-CN" sz="1300" b="1" dirty="0">
                <a:solidFill>
                  <a:srgbClr val="002060"/>
                </a:solidFill>
                <a:sym typeface="Helvetica Neue"/>
              </a:rPr>
              <a:t>To protect environment, they also lead volunteers to clean up beach, parks</a:t>
            </a:r>
            <a:r>
              <a:rPr lang="zh-CN" altLang="en-US" sz="1300" b="1" dirty="0">
                <a:solidFill>
                  <a:srgbClr val="002060"/>
                </a:solidFill>
                <a:sym typeface="Helvetica Neue"/>
              </a:rPr>
              <a:t>， </a:t>
            </a:r>
            <a:r>
              <a:rPr lang="en-US" altLang="zh-CN" sz="1300" b="1" dirty="0">
                <a:solidFill>
                  <a:srgbClr val="002060"/>
                </a:solidFill>
                <a:sym typeface="Helvetica Neue"/>
              </a:rPr>
              <a:t>wetlands etc. .</a:t>
            </a:r>
          </a:p>
          <a:p>
            <a:r>
              <a:rPr lang="zh-CN" altLang="en-US" sz="1300" b="1" dirty="0">
                <a:solidFill>
                  <a:srgbClr val="002060"/>
                </a:solidFill>
              </a:rPr>
              <a:t>为了保护环境</a:t>
            </a:r>
            <a:r>
              <a:rPr lang="en-US" altLang="zh-CN" sz="1300" b="1" dirty="0">
                <a:solidFill>
                  <a:srgbClr val="002060"/>
                </a:solidFill>
              </a:rPr>
              <a:t>,</a:t>
            </a:r>
            <a:r>
              <a:rPr lang="zh-CN" altLang="en-US" sz="1300" b="1" dirty="0">
                <a:solidFill>
                  <a:srgbClr val="002060"/>
                </a:solidFill>
              </a:rPr>
              <a:t>也让志愿者清理滩</a:t>
            </a:r>
            <a:r>
              <a:rPr lang="en-US" altLang="zh-CN" sz="1300" b="1" dirty="0">
                <a:solidFill>
                  <a:srgbClr val="002060"/>
                </a:solidFill>
              </a:rPr>
              <a:t>,</a:t>
            </a:r>
            <a:r>
              <a:rPr lang="zh-CN" altLang="en-US" sz="1300" b="1" dirty="0">
                <a:solidFill>
                  <a:srgbClr val="002060"/>
                </a:solidFill>
              </a:rPr>
              <a:t>公园、湿地等</a:t>
            </a:r>
          </a:p>
          <a:p>
            <a:endParaRPr lang="zh-CN" altLang="en-US" sz="1300" b="1" dirty="0">
              <a:solidFill>
                <a:srgbClr val="002060"/>
              </a:solidFill>
            </a:endParaRPr>
          </a:p>
          <a:p>
            <a:endParaRPr lang="zh-CN" altLang="en-US" sz="1300" b="1" dirty="0">
              <a:solidFill>
                <a:srgbClr val="002060"/>
              </a:solidFill>
            </a:endParaRPr>
          </a:p>
          <a:p>
            <a:r>
              <a:rPr lang="zh-CN" altLang="en-US" sz="1300" b="1" dirty="0">
                <a:solidFill>
                  <a:srgbClr val="002060"/>
                </a:solidFill>
              </a:rPr>
              <a:t>。</a:t>
            </a:r>
          </a:p>
        </p:txBody>
      </p:sp>
      <p:pic>
        <p:nvPicPr>
          <p:cNvPr id="18" name="图片 17">
            <a:extLst>
              <a:ext uri="{FF2B5EF4-FFF2-40B4-BE49-F238E27FC236}">
                <a16:creationId xmlns:a16="http://schemas.microsoft.com/office/drawing/2014/main" id="{198602E8-03AA-461A-8142-97439C544F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0209" y="4263157"/>
            <a:ext cx="2516972" cy="1842423"/>
          </a:xfrm>
          <a:prstGeom prst="rect">
            <a:avLst/>
          </a:prstGeom>
        </p:spPr>
      </p:pic>
      <p:pic>
        <p:nvPicPr>
          <p:cNvPr id="19" name="图片 18">
            <a:extLst>
              <a:ext uri="{FF2B5EF4-FFF2-40B4-BE49-F238E27FC236}">
                <a16:creationId xmlns:a16="http://schemas.microsoft.com/office/drawing/2014/main" id="{92FE0B55-E58C-4BEA-B19F-5348D29DD2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1204" y="4235939"/>
            <a:ext cx="2680015" cy="1768810"/>
          </a:xfrm>
          <a:prstGeom prst="rect">
            <a:avLst/>
          </a:prstGeom>
        </p:spPr>
      </p:pic>
      <p:pic>
        <p:nvPicPr>
          <p:cNvPr id="20" name="图片 19">
            <a:extLst>
              <a:ext uri="{FF2B5EF4-FFF2-40B4-BE49-F238E27FC236}">
                <a16:creationId xmlns:a16="http://schemas.microsoft.com/office/drawing/2014/main" id="{E49EFD94-C5DE-44BB-BC82-CF5F90D65CB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0658" y="4455603"/>
            <a:ext cx="2065528" cy="1549146"/>
          </a:xfrm>
          <a:prstGeom prst="rect">
            <a:avLst/>
          </a:prstGeom>
        </p:spPr>
      </p:pic>
      <p:pic>
        <p:nvPicPr>
          <p:cNvPr id="21" name="图片 20">
            <a:extLst>
              <a:ext uri="{FF2B5EF4-FFF2-40B4-BE49-F238E27FC236}">
                <a16:creationId xmlns:a16="http://schemas.microsoft.com/office/drawing/2014/main" id="{5C3CA868-51A0-4C5F-B085-5409492A1F8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85242" y="4302127"/>
            <a:ext cx="2918632" cy="1842423"/>
          </a:xfrm>
          <a:prstGeom prst="rect">
            <a:avLst/>
          </a:prstGeom>
        </p:spPr>
      </p:pic>
    </p:spTree>
    <p:extLst>
      <p:ext uri="{BB962C8B-B14F-4D97-AF65-F5344CB8AC3E}">
        <p14:creationId xmlns:p14="http://schemas.microsoft.com/office/powerpoint/2010/main" val="172216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3" name="Shape 59"/>
          <p:cNvSpPr/>
          <p:nvPr/>
        </p:nvSpPr>
        <p:spPr>
          <a:xfrm>
            <a:off x="-5621020" y="-2449830"/>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a:p>
        </p:txBody>
      </p:sp>
      <p:sp>
        <p:nvSpPr>
          <p:cNvPr id="1048774" name="Shape 60"/>
          <p:cNvSpPr/>
          <p:nvPr/>
        </p:nvSpPr>
        <p:spPr>
          <a:xfrm>
            <a:off x="1984250" y="193767"/>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5" name="Shape 61"/>
          <p:cNvSpPr/>
          <p:nvPr/>
        </p:nvSpPr>
        <p:spPr>
          <a:xfrm>
            <a:off x="409294" y="2565095"/>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6" name="Shape 62"/>
          <p:cNvSpPr/>
          <p:nvPr/>
        </p:nvSpPr>
        <p:spPr>
          <a:xfrm>
            <a:off x="357058" y="4387831"/>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7" name="Shape 64"/>
          <p:cNvSpPr/>
          <p:nvPr/>
        </p:nvSpPr>
        <p:spPr>
          <a:xfrm>
            <a:off x="10817510"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27" name="Shape 143">
            <a:extLst>
              <a:ext uri="{FF2B5EF4-FFF2-40B4-BE49-F238E27FC236}">
                <a16:creationId xmlns:a16="http://schemas.microsoft.com/office/drawing/2014/main" id="{D0E8F6EE-C924-4956-8037-46F92F3C87B5}"/>
              </a:ext>
            </a:extLst>
          </p:cNvPr>
          <p:cNvSpPr/>
          <p:nvPr/>
        </p:nvSpPr>
        <p:spPr>
          <a:xfrm>
            <a:off x="-178457" y="-40482"/>
            <a:ext cx="12310330" cy="454634"/>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30" name="图片 17">
            <a:extLst>
              <a:ext uri="{FF2B5EF4-FFF2-40B4-BE49-F238E27FC236}">
                <a16:creationId xmlns:a16="http://schemas.microsoft.com/office/drawing/2014/main" id="{60200A5E-CDA1-424E-B375-F87FE4462D41}"/>
              </a:ext>
            </a:extLst>
          </p:cNvPr>
          <p:cNvPicPr>
            <a:picLocks noChangeAspect="1"/>
          </p:cNvPicPr>
          <p:nvPr/>
        </p:nvPicPr>
        <p:blipFill>
          <a:blip r:embed="rId3"/>
          <a:stretch>
            <a:fillRect/>
          </a:stretch>
        </p:blipFill>
        <p:spPr>
          <a:xfrm>
            <a:off x="11023441" y="151988"/>
            <a:ext cx="976577" cy="886007"/>
          </a:xfrm>
          <a:prstGeom prst="rect">
            <a:avLst/>
          </a:prstGeom>
        </p:spPr>
      </p:pic>
      <p:sp>
        <p:nvSpPr>
          <p:cNvPr id="14" name="文本框 13">
            <a:extLst>
              <a:ext uri="{FF2B5EF4-FFF2-40B4-BE49-F238E27FC236}">
                <a16:creationId xmlns:a16="http://schemas.microsoft.com/office/drawing/2014/main" id="{0D60468A-0886-4FEC-817D-B7F9D5C1B547}"/>
              </a:ext>
            </a:extLst>
          </p:cNvPr>
          <p:cNvSpPr txBox="1"/>
          <p:nvPr/>
        </p:nvSpPr>
        <p:spPr>
          <a:xfrm>
            <a:off x="0" y="2326666"/>
            <a:ext cx="12192000" cy="2277543"/>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en-US" altLang="zh-CN" sz="1500" b="1" dirty="0">
                <a:solidFill>
                  <a:srgbClr val="002060"/>
                </a:solidFill>
                <a:sym typeface="Helvetica Neue"/>
              </a:rPr>
              <a:t>With the Blue Angel Lab charity blockchain system provided by us, </a:t>
            </a:r>
            <a:r>
              <a:rPr lang="en-US" altLang="zh-CN" sz="1600" b="1" dirty="0">
                <a:solidFill>
                  <a:srgbClr val="002060"/>
                </a:solidFill>
                <a:sym typeface="Helvetica Neue"/>
              </a:rPr>
              <a:t>GREEN PIONEER </a:t>
            </a:r>
            <a:r>
              <a:rPr lang="en-US" altLang="zh-CN" sz="1500" b="1" dirty="0">
                <a:solidFill>
                  <a:srgbClr val="002060"/>
                </a:solidFill>
                <a:sym typeface="Helvetica Neue"/>
              </a:rPr>
              <a:t> can now </a:t>
            </a:r>
            <a:r>
              <a:rPr lang="en-US" altLang="zh-CN" sz="1500" b="1" dirty="0" err="1">
                <a:solidFill>
                  <a:srgbClr val="002060"/>
                </a:solidFill>
                <a:sym typeface="Helvetica Neue"/>
              </a:rPr>
              <a:t>ghhtygdo</a:t>
            </a:r>
            <a:r>
              <a:rPr lang="en-US" altLang="zh-CN" sz="1500" b="1" dirty="0">
                <a:solidFill>
                  <a:srgbClr val="002060"/>
                </a:solidFill>
                <a:sym typeface="Helvetica Neue"/>
              </a:rPr>
              <a:t> more, they now help scientific laboratory of high school which lack money to solve the environmental pollution problems. </a:t>
            </a:r>
          </a:p>
          <a:p>
            <a:pPr latinLnBrk="1" hangingPunct="0"/>
            <a:r>
              <a:rPr lang="zh-CN" altLang="en-US" sz="1500" b="1" dirty="0">
                <a:solidFill>
                  <a:srgbClr val="002060"/>
                </a:solidFill>
                <a:sym typeface="Helvetica Neue"/>
              </a:rPr>
              <a:t>利用我们提供的蓝天使实验室慈善区块链系统，他们可以做得更出色，可以帮助缺乏资金的高中和大学的科学实验室解决环境污染问题。</a:t>
            </a:r>
            <a:endParaRPr lang="en-US" altLang="zh-CN" sz="1500" b="1" dirty="0">
              <a:solidFill>
                <a:srgbClr val="002060"/>
              </a:solidFill>
              <a:sym typeface="Helvetica Neue"/>
            </a:endParaRPr>
          </a:p>
          <a:p>
            <a:pPr latinLnBrk="1" hangingPunct="0"/>
            <a:endParaRPr lang="en-US" altLang="zh-CN" sz="1500" b="1" dirty="0">
              <a:solidFill>
                <a:srgbClr val="002060"/>
              </a:solidFill>
              <a:sym typeface="Helvetica Neue"/>
            </a:endParaRPr>
          </a:p>
          <a:p>
            <a:pPr latinLnBrk="1" hangingPunct="0"/>
            <a:r>
              <a:rPr lang="en-US" altLang="zh-CN" sz="1500" b="1" dirty="0">
                <a:solidFill>
                  <a:srgbClr val="002060"/>
                </a:solidFill>
                <a:sym typeface="Helvetica Neue"/>
              </a:rPr>
              <a:t>They help these underfunded laboratories find donor money, and with that money, hazardous waste companies provide professional services to help these scientific laboratories solve environmental pollution problems.</a:t>
            </a:r>
          </a:p>
          <a:p>
            <a:pPr latinLnBrk="1" hangingPunct="0"/>
            <a:r>
              <a:rPr lang="zh-CN" altLang="en-US" sz="1500" b="1" dirty="0">
                <a:solidFill>
                  <a:srgbClr val="002060"/>
                </a:solidFill>
                <a:sym typeface="Helvetica Neue"/>
              </a:rPr>
              <a:t>他们帮这些缺乏资金的实验室找到捐助的资金，利用这些钱，危废处理公司提供专业环境服务， 这些科学实验室解决环境污染问题得到了解决。 </a:t>
            </a:r>
            <a:endParaRPr lang="en-US" altLang="zh-CN" sz="1500" b="1" dirty="0">
              <a:solidFill>
                <a:srgbClr val="002060"/>
              </a:solidFill>
              <a:sym typeface="Helvetica Neue"/>
            </a:endParaRPr>
          </a:p>
          <a:p>
            <a:pPr marL="0" marR="0" indent="0" algn="l" defTabSz="914400" rtl="0" fontAlgn="auto" latinLnBrk="1" hangingPunct="0">
              <a:lnSpc>
                <a:spcPct val="100000"/>
              </a:lnSpc>
              <a:spcBef>
                <a:spcPts val="0"/>
              </a:spcBef>
              <a:spcAft>
                <a:spcPts val="0"/>
              </a:spcAft>
              <a:buClrTx/>
              <a:buSzTx/>
              <a:buFontTx/>
              <a:buNone/>
            </a:pPr>
            <a:endParaRPr kumimoji="0" lang="en-US" altLang="zh-CN" sz="1800" b="0" i="0" u="none" strike="noStrike" cap="none" spc="0" normalizeH="0" baseline="0" dirty="0">
              <a:ln>
                <a:noFill/>
              </a:ln>
              <a:solidFill>
                <a:srgbClr val="000000"/>
              </a:solidFill>
              <a:effectLst/>
              <a:latin typeface="+mn-lt"/>
              <a:ea typeface="+mn-ea"/>
              <a:cs typeface="+mn-cs"/>
              <a:sym typeface="Helvetica Neue"/>
            </a:endParaRPr>
          </a:p>
          <a:p>
            <a:pPr marL="0" marR="0" indent="0" algn="l" defTabSz="914400" rtl="0" fontAlgn="auto" latinLnBrk="1"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000000"/>
                </a:solidFill>
                <a:effectLst/>
                <a:latin typeface="+mn-lt"/>
                <a:ea typeface="+mn-ea"/>
                <a:cs typeface="+mn-cs"/>
                <a:sym typeface="Helvetica Neue"/>
              </a:rPr>
              <a:t>. </a:t>
            </a:r>
            <a:endParaRPr kumimoji="0" lang="zh-CN" altLang="en-US" sz="1800" b="0" i="0" u="none" strike="noStrike" cap="none" spc="0" normalizeH="0" baseline="0" dirty="0">
              <a:ln>
                <a:noFill/>
              </a:ln>
              <a:solidFill>
                <a:srgbClr val="000000"/>
              </a:solidFill>
              <a:effectLst/>
              <a:latin typeface="+mn-lt"/>
              <a:ea typeface="+mn-ea"/>
              <a:cs typeface="+mn-cs"/>
              <a:sym typeface="Helvetica Neue"/>
            </a:endParaRPr>
          </a:p>
        </p:txBody>
      </p:sp>
      <p:pic>
        <p:nvPicPr>
          <p:cNvPr id="22" name="图片 21">
            <a:extLst>
              <a:ext uri="{FF2B5EF4-FFF2-40B4-BE49-F238E27FC236}">
                <a16:creationId xmlns:a16="http://schemas.microsoft.com/office/drawing/2014/main" id="{A2B510E9-7BE7-48E5-9CF4-5F78A1B69F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0" y="4222576"/>
            <a:ext cx="1354188" cy="2407747"/>
          </a:xfrm>
          <a:prstGeom prst="rect">
            <a:avLst/>
          </a:prstGeom>
        </p:spPr>
      </p:pic>
      <p:pic>
        <p:nvPicPr>
          <p:cNvPr id="23" name="图片 22">
            <a:extLst>
              <a:ext uri="{FF2B5EF4-FFF2-40B4-BE49-F238E27FC236}">
                <a16:creationId xmlns:a16="http://schemas.microsoft.com/office/drawing/2014/main" id="{B14217C0-C357-4DA2-A9EC-BCD17ECD2C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9910" y="4420415"/>
            <a:ext cx="3914170" cy="1828275"/>
          </a:xfrm>
          <a:prstGeom prst="rect">
            <a:avLst/>
          </a:prstGeom>
        </p:spPr>
      </p:pic>
      <p:pic>
        <p:nvPicPr>
          <p:cNvPr id="24" name="图片 23">
            <a:extLst>
              <a:ext uri="{FF2B5EF4-FFF2-40B4-BE49-F238E27FC236}">
                <a16:creationId xmlns:a16="http://schemas.microsoft.com/office/drawing/2014/main" id="{7E08DEAB-4AE4-423D-8150-9C3B1E27CD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0541" y="549925"/>
            <a:ext cx="2200668" cy="1465645"/>
          </a:xfrm>
          <a:prstGeom prst="rect">
            <a:avLst/>
          </a:prstGeom>
        </p:spPr>
      </p:pic>
      <p:pic>
        <p:nvPicPr>
          <p:cNvPr id="25" name="图片 24">
            <a:extLst>
              <a:ext uri="{FF2B5EF4-FFF2-40B4-BE49-F238E27FC236}">
                <a16:creationId xmlns:a16="http://schemas.microsoft.com/office/drawing/2014/main" id="{445DD924-6B3A-4953-A4D8-2C194C04F0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362" y="4815642"/>
            <a:ext cx="2292876" cy="1433048"/>
          </a:xfrm>
          <a:prstGeom prst="rect">
            <a:avLst/>
          </a:prstGeom>
        </p:spPr>
      </p:pic>
      <p:pic>
        <p:nvPicPr>
          <p:cNvPr id="26" name="图片 25">
            <a:extLst>
              <a:ext uri="{FF2B5EF4-FFF2-40B4-BE49-F238E27FC236}">
                <a16:creationId xmlns:a16="http://schemas.microsoft.com/office/drawing/2014/main" id="{DB8C432D-E4E3-499A-A620-02E4B12432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0878" y="648511"/>
            <a:ext cx="1908810" cy="1272540"/>
          </a:xfrm>
          <a:prstGeom prst="rect">
            <a:avLst/>
          </a:prstGeom>
        </p:spPr>
      </p:pic>
      <p:pic>
        <p:nvPicPr>
          <p:cNvPr id="29" name="图片 28">
            <a:extLst>
              <a:ext uri="{FF2B5EF4-FFF2-40B4-BE49-F238E27FC236}">
                <a16:creationId xmlns:a16="http://schemas.microsoft.com/office/drawing/2014/main" id="{001E6BDC-F0A3-499B-84FB-D4F631ECEE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108" y="406672"/>
            <a:ext cx="1666103" cy="1666103"/>
          </a:xfrm>
          <a:prstGeom prst="rect">
            <a:avLst/>
          </a:prstGeom>
        </p:spPr>
      </p:pic>
    </p:spTree>
    <p:extLst>
      <p:ext uri="{BB962C8B-B14F-4D97-AF65-F5344CB8AC3E}">
        <p14:creationId xmlns:p14="http://schemas.microsoft.com/office/powerpoint/2010/main" val="1755651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3" name="Shape 59"/>
          <p:cNvSpPr/>
          <p:nvPr/>
        </p:nvSpPr>
        <p:spPr>
          <a:xfrm>
            <a:off x="-5621020" y="-2449830"/>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a:p>
        </p:txBody>
      </p:sp>
      <p:sp>
        <p:nvSpPr>
          <p:cNvPr id="1048774" name="Shape 60"/>
          <p:cNvSpPr/>
          <p:nvPr/>
        </p:nvSpPr>
        <p:spPr>
          <a:xfrm>
            <a:off x="1984250" y="193767"/>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5" name="Shape 61"/>
          <p:cNvSpPr/>
          <p:nvPr/>
        </p:nvSpPr>
        <p:spPr>
          <a:xfrm>
            <a:off x="409294" y="2565095"/>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6" name="Shape 62"/>
          <p:cNvSpPr/>
          <p:nvPr/>
        </p:nvSpPr>
        <p:spPr>
          <a:xfrm>
            <a:off x="357058" y="4387831"/>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7" name="Shape 64"/>
          <p:cNvSpPr/>
          <p:nvPr/>
        </p:nvSpPr>
        <p:spPr>
          <a:xfrm>
            <a:off x="10817510"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27" name="Shape 143">
            <a:extLst>
              <a:ext uri="{FF2B5EF4-FFF2-40B4-BE49-F238E27FC236}">
                <a16:creationId xmlns:a16="http://schemas.microsoft.com/office/drawing/2014/main" id="{D0E8F6EE-C924-4956-8037-46F92F3C87B5}"/>
              </a:ext>
            </a:extLst>
          </p:cNvPr>
          <p:cNvSpPr/>
          <p:nvPr/>
        </p:nvSpPr>
        <p:spPr>
          <a:xfrm>
            <a:off x="-178457" y="-40482"/>
            <a:ext cx="12310330" cy="454634"/>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30" name="图片 17">
            <a:extLst>
              <a:ext uri="{FF2B5EF4-FFF2-40B4-BE49-F238E27FC236}">
                <a16:creationId xmlns:a16="http://schemas.microsoft.com/office/drawing/2014/main" id="{60200A5E-CDA1-424E-B375-F87FE4462D41}"/>
              </a:ext>
            </a:extLst>
          </p:cNvPr>
          <p:cNvPicPr>
            <a:picLocks noChangeAspect="1"/>
          </p:cNvPicPr>
          <p:nvPr/>
        </p:nvPicPr>
        <p:blipFill>
          <a:blip r:embed="rId3"/>
          <a:stretch>
            <a:fillRect/>
          </a:stretch>
        </p:blipFill>
        <p:spPr>
          <a:xfrm>
            <a:off x="11023441" y="151988"/>
            <a:ext cx="976577" cy="886007"/>
          </a:xfrm>
          <a:prstGeom prst="rect">
            <a:avLst/>
          </a:prstGeom>
        </p:spPr>
      </p:pic>
      <p:pic>
        <p:nvPicPr>
          <p:cNvPr id="11" name="图片 10">
            <a:extLst>
              <a:ext uri="{FF2B5EF4-FFF2-40B4-BE49-F238E27FC236}">
                <a16:creationId xmlns:a16="http://schemas.microsoft.com/office/drawing/2014/main" id="{6A2212B0-7E21-4702-B5C9-CC4AC5208D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7890" y="4929278"/>
            <a:ext cx="1194929" cy="746831"/>
          </a:xfrm>
          <a:prstGeom prst="rect">
            <a:avLst/>
          </a:prstGeom>
        </p:spPr>
      </p:pic>
      <p:sp>
        <p:nvSpPr>
          <p:cNvPr id="28" name="文本框 27">
            <a:extLst>
              <a:ext uri="{FF2B5EF4-FFF2-40B4-BE49-F238E27FC236}">
                <a16:creationId xmlns:a16="http://schemas.microsoft.com/office/drawing/2014/main" id="{9C75A692-2AE0-44E9-BB0D-43B6ECFDC387}"/>
              </a:ext>
            </a:extLst>
          </p:cNvPr>
          <p:cNvSpPr txBox="1"/>
          <p:nvPr/>
        </p:nvSpPr>
        <p:spPr>
          <a:xfrm>
            <a:off x="276437" y="999300"/>
            <a:ext cx="9178261" cy="3585593"/>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kumimoji="0" lang="en-US" altLang="zh-CN" sz="1800" b="0" i="0" u="none" strike="noStrike" cap="none" spc="0" normalizeH="0" baseline="0" dirty="0">
                <a:ln>
                  <a:noFill/>
                </a:ln>
                <a:solidFill>
                  <a:srgbClr val="000000"/>
                </a:solidFill>
                <a:effectLst/>
                <a:latin typeface="+mn-lt"/>
                <a:ea typeface="+mn-ea"/>
                <a:cs typeface="+mn-cs"/>
                <a:sym typeface="Helvetica Neue"/>
              </a:rPr>
              <a:t>Professor Lee’s molecular biology laboratory of Y UNIVERSITY do not have enough money to pay for </a:t>
            </a:r>
            <a:r>
              <a:rPr lang="en-US" altLang="zh-CN" dirty="0">
                <a:sym typeface="Helvetica Neue"/>
              </a:rPr>
              <a:t>the laboratory hazardous waste </a:t>
            </a:r>
            <a:r>
              <a:rPr kumimoji="0" lang="en-US" altLang="zh-CN" sz="1800" b="0" i="0" u="none" strike="noStrike" cap="none" spc="0" normalizeH="0" baseline="0" dirty="0">
                <a:ln>
                  <a:noFill/>
                </a:ln>
                <a:solidFill>
                  <a:srgbClr val="000000"/>
                </a:solidFill>
                <a:effectLst/>
                <a:latin typeface="+mn-lt"/>
                <a:ea typeface="+mn-ea"/>
                <a:cs typeface="+mn-cs"/>
                <a:sym typeface="Helvetica Neue"/>
              </a:rPr>
              <a:t>treatment</a:t>
            </a:r>
            <a:r>
              <a:rPr lang="en-US" altLang="zh-CN" dirty="0">
                <a:sym typeface="Helvetica Neue"/>
              </a:rPr>
              <a:t>.</a:t>
            </a:r>
            <a:r>
              <a:rPr lang="zh-CN" altLang="en-US" dirty="0">
                <a:sym typeface="Helvetica Neue"/>
              </a:rPr>
              <a:t> </a:t>
            </a:r>
            <a:endParaRPr lang="en-US" altLang="zh-CN" dirty="0">
              <a:sym typeface="Helvetica Neue"/>
            </a:endParaRPr>
          </a:p>
          <a:p>
            <a:pPr latinLnBrk="1" hangingPunct="0"/>
            <a:endParaRPr lang="en-US" altLang="zh-CN" dirty="0">
              <a:sym typeface="Helvetica Neue"/>
            </a:endParaRPr>
          </a:p>
          <a:p>
            <a:pPr latinLnBrk="1" hangingPunct="0"/>
            <a:r>
              <a:rPr lang="en-US" altLang="zh-CN" dirty="0">
                <a:sym typeface="Helvetica Neue"/>
              </a:rPr>
              <a:t>Now , with the blue angel lab blockchain charity system, we can help them obtain donation provided by AB Bioscience Company, which wish to advance its CSR performance, </a:t>
            </a:r>
            <a:r>
              <a:rPr lang="en-US" altLang="zh-CN" dirty="0"/>
              <a:t>to built safe harzardous  waste storage house, and pay hazardous waste treatment company </a:t>
            </a:r>
            <a:endParaRPr lang="zh-CN" altLang="en-US" dirty="0">
              <a:sym typeface="Helvetica Neue"/>
            </a:endParaRPr>
          </a:p>
          <a:p>
            <a:pPr latinLnBrk="1" hangingPunct="0"/>
            <a:endParaRPr lang="en-US" altLang="zh-CN" dirty="0">
              <a:sym typeface="Helvetica Neue"/>
            </a:endParaRPr>
          </a:p>
          <a:p>
            <a:pPr latinLnBrk="1" hangingPunct="0"/>
            <a:r>
              <a:rPr lang="zh-CN" altLang="en-US" sz="1300" b="1" dirty="0">
                <a:solidFill>
                  <a:srgbClr val="002060"/>
                </a:solidFill>
                <a:sym typeface="Helvetica Neue"/>
              </a:rPr>
              <a:t>李教授在</a:t>
            </a:r>
            <a:r>
              <a:rPr lang="en-US" altLang="zh-CN" sz="1300" b="1" dirty="0">
                <a:solidFill>
                  <a:srgbClr val="002060"/>
                </a:solidFill>
                <a:sym typeface="Helvetica Neue"/>
              </a:rPr>
              <a:t>Y</a:t>
            </a:r>
            <a:r>
              <a:rPr lang="zh-CN" altLang="en-US" sz="1300" b="1" dirty="0">
                <a:solidFill>
                  <a:srgbClr val="002060"/>
                </a:solidFill>
                <a:sym typeface="Helvetica Neue"/>
              </a:rPr>
              <a:t>大学的分子生物学实验室没有足够的钱来支付实验室的垃圾处理费用。</a:t>
            </a:r>
          </a:p>
          <a:p>
            <a:pPr latinLnBrk="1" hangingPunct="0"/>
            <a:endParaRPr lang="zh-CN" altLang="en-US" sz="1300" b="1" dirty="0">
              <a:solidFill>
                <a:srgbClr val="002060"/>
              </a:solidFill>
              <a:sym typeface="Helvetica Neue"/>
            </a:endParaRPr>
          </a:p>
          <a:p>
            <a:pPr latinLnBrk="1" hangingPunct="0"/>
            <a:r>
              <a:rPr lang="zh-CN" altLang="en-US" sz="1300" b="1" dirty="0">
                <a:solidFill>
                  <a:srgbClr val="002060"/>
                </a:solidFill>
                <a:sym typeface="Helvetica Neue"/>
              </a:rPr>
              <a:t>现在，通过蓝天使实验室区块链慈善系统，我们可以帮助他们获得</a:t>
            </a:r>
            <a:r>
              <a:rPr lang="en-US" altLang="zh-CN" sz="1300" b="1" dirty="0">
                <a:solidFill>
                  <a:srgbClr val="002060"/>
                </a:solidFill>
                <a:sym typeface="Helvetica Neue"/>
              </a:rPr>
              <a:t>AB</a:t>
            </a:r>
            <a:r>
              <a:rPr lang="zh-CN" altLang="en-US" sz="1300" b="1" dirty="0">
                <a:solidFill>
                  <a:srgbClr val="002060"/>
                </a:solidFill>
                <a:sym typeface="Helvetica Neue"/>
              </a:rPr>
              <a:t>生物科学公司提供的捐款，帮助他们建设安全的废物仓库，并支付废物处理费用。</a:t>
            </a:r>
            <a:endParaRPr lang="en-US" altLang="zh-CN" sz="1300" b="1" dirty="0">
              <a:solidFill>
                <a:srgbClr val="002060"/>
              </a:solidFill>
              <a:sym typeface="Helvetica Neue"/>
            </a:endParaRPr>
          </a:p>
          <a:p>
            <a:pPr latinLnBrk="1" hangingPunct="0"/>
            <a:endParaRPr lang="en-US" altLang="zh-CN" sz="1300" b="1" dirty="0">
              <a:solidFill>
                <a:srgbClr val="002060"/>
              </a:solidFill>
              <a:sym typeface="Helvetica Neue"/>
            </a:endParaRPr>
          </a:p>
          <a:p>
            <a:pPr latinLnBrk="1" hangingPunct="0"/>
            <a:endParaRPr kumimoji="0" lang="en-US" altLang="zh-CN" sz="1800" b="0" i="0" u="none" strike="noStrike" cap="none" spc="0" normalizeH="0" baseline="0" dirty="0">
              <a:ln>
                <a:noFill/>
              </a:ln>
              <a:solidFill>
                <a:srgbClr val="000000"/>
              </a:solidFill>
              <a:effectLst/>
              <a:latin typeface="+mn-lt"/>
              <a:ea typeface="+mn-ea"/>
              <a:cs typeface="+mn-cs"/>
              <a:sym typeface="Helvetica Neue"/>
            </a:endParaRPr>
          </a:p>
          <a:p>
            <a:pPr latinLnBrk="1" hangingPunct="0"/>
            <a:endParaRPr kumimoji="0" lang="zh-CN" altLang="en-US" sz="1800" b="0" i="0" u="none" strike="noStrike" cap="none" spc="0" normalizeH="0" baseline="0" dirty="0">
              <a:ln>
                <a:noFill/>
              </a:ln>
              <a:solidFill>
                <a:srgbClr val="000000"/>
              </a:solidFill>
              <a:effectLst/>
              <a:latin typeface="+mn-lt"/>
              <a:ea typeface="+mn-ea"/>
              <a:cs typeface="+mn-cs"/>
              <a:sym typeface="Helvetica Neue"/>
            </a:endParaRPr>
          </a:p>
        </p:txBody>
      </p:sp>
      <p:pic>
        <p:nvPicPr>
          <p:cNvPr id="18" name="图片 8" descr="IMG_20151026_145454">
            <a:extLst>
              <a:ext uri="{FF2B5EF4-FFF2-40B4-BE49-F238E27FC236}">
                <a16:creationId xmlns:a16="http://schemas.microsoft.com/office/drawing/2014/main" id="{5F6B594D-2030-4871-8207-6B710998FE6E}"/>
              </a:ext>
            </a:extLst>
          </p:cNvPr>
          <p:cNvPicPr>
            <a:picLocks/>
          </p:cNvPicPr>
          <p:nvPr/>
        </p:nvPicPr>
        <p:blipFill>
          <a:blip r:embed="rId5"/>
          <a:stretch>
            <a:fillRect/>
          </a:stretch>
        </p:blipFill>
        <p:spPr>
          <a:xfrm>
            <a:off x="8127230" y="4340426"/>
            <a:ext cx="2654935" cy="1494155"/>
          </a:xfrm>
          <a:prstGeom prst="rect">
            <a:avLst/>
          </a:prstGeom>
        </p:spPr>
      </p:pic>
      <p:sp>
        <p:nvSpPr>
          <p:cNvPr id="19" name="椭圆 3">
            <a:extLst>
              <a:ext uri="{FF2B5EF4-FFF2-40B4-BE49-F238E27FC236}">
                <a16:creationId xmlns:a16="http://schemas.microsoft.com/office/drawing/2014/main" id="{7EFA1864-0B68-4621-A543-45A11EF05E12}"/>
              </a:ext>
            </a:extLst>
          </p:cNvPr>
          <p:cNvSpPr/>
          <p:nvPr/>
        </p:nvSpPr>
        <p:spPr>
          <a:xfrm>
            <a:off x="9776397" y="5108036"/>
            <a:ext cx="804139" cy="519967"/>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20" name="椭圆 11">
            <a:extLst>
              <a:ext uri="{FF2B5EF4-FFF2-40B4-BE49-F238E27FC236}">
                <a16:creationId xmlns:a16="http://schemas.microsoft.com/office/drawing/2014/main" id="{1F245F79-0563-4E49-894D-52A4C41E107E}"/>
              </a:ext>
            </a:extLst>
          </p:cNvPr>
          <p:cNvSpPr/>
          <p:nvPr/>
        </p:nvSpPr>
        <p:spPr>
          <a:xfrm>
            <a:off x="8559323" y="4957511"/>
            <a:ext cx="728672" cy="519967"/>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21" name="椭圆 4">
            <a:extLst>
              <a:ext uri="{FF2B5EF4-FFF2-40B4-BE49-F238E27FC236}">
                <a16:creationId xmlns:a16="http://schemas.microsoft.com/office/drawing/2014/main" id="{412AFE99-DD09-4A2A-954A-AB9F545600F1}"/>
              </a:ext>
            </a:extLst>
          </p:cNvPr>
          <p:cNvSpPr/>
          <p:nvPr/>
        </p:nvSpPr>
        <p:spPr>
          <a:xfrm>
            <a:off x="9182901" y="5364612"/>
            <a:ext cx="641170" cy="519967"/>
          </a:xfrm>
          <a:prstGeom prst="ellipse">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22" name="文本框 5">
            <a:extLst>
              <a:ext uri="{FF2B5EF4-FFF2-40B4-BE49-F238E27FC236}">
                <a16:creationId xmlns:a16="http://schemas.microsoft.com/office/drawing/2014/main" id="{F20000ED-9C78-4A9D-841A-BA6BF09CDB98}"/>
              </a:ext>
            </a:extLst>
          </p:cNvPr>
          <p:cNvSpPr txBox="1"/>
          <p:nvPr/>
        </p:nvSpPr>
        <p:spPr>
          <a:xfrm>
            <a:off x="7701264" y="6023861"/>
            <a:ext cx="1428271" cy="427805"/>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pPr>
            <a:r>
              <a:rPr kumimoji="0" lang="zh-CN" altLang="en-US" sz="1090" b="0" i="0" u="none" strike="noStrike" cap="none" spc="0" normalizeH="0" dirty="0">
                <a:ln>
                  <a:noFill/>
                </a:ln>
                <a:solidFill>
                  <a:srgbClr val="FF0000"/>
                </a:solidFill>
                <a:effectLst/>
                <a:latin typeface="+mn-lt"/>
                <a:ea typeface="+mn-ea"/>
                <a:cs typeface="+mn-cs"/>
                <a:sym typeface="Helvetica Neue"/>
              </a:rPr>
              <a:t>科研垃圾：抗生素培养基、抗性菌株</a:t>
            </a:r>
          </a:p>
        </p:txBody>
      </p:sp>
      <p:sp>
        <p:nvSpPr>
          <p:cNvPr id="23" name="文本框 14">
            <a:extLst>
              <a:ext uri="{FF2B5EF4-FFF2-40B4-BE49-F238E27FC236}">
                <a16:creationId xmlns:a16="http://schemas.microsoft.com/office/drawing/2014/main" id="{D5E64FA5-4F99-4D54-A639-D58CB2DE9ACF}"/>
              </a:ext>
            </a:extLst>
          </p:cNvPr>
          <p:cNvSpPr txBox="1"/>
          <p:nvPr/>
        </p:nvSpPr>
        <p:spPr>
          <a:xfrm>
            <a:off x="10861723" y="6138836"/>
            <a:ext cx="1428271" cy="427805"/>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pPr>
            <a:r>
              <a:rPr kumimoji="0" lang="zh-CN" altLang="en-US" sz="1090" b="0" i="0" u="none" strike="noStrike" cap="none" spc="0" normalizeH="0" dirty="0">
                <a:ln>
                  <a:noFill/>
                </a:ln>
                <a:solidFill>
                  <a:srgbClr val="FF0000"/>
                </a:solidFill>
                <a:effectLst/>
                <a:latin typeface="+mn-lt"/>
                <a:ea typeface="+mn-ea"/>
                <a:cs typeface="+mn-cs"/>
                <a:sym typeface="Helvetica Neue"/>
              </a:rPr>
              <a:t>科研垃圾：抗生素培养基、抗性菌株</a:t>
            </a:r>
          </a:p>
        </p:txBody>
      </p:sp>
      <p:cxnSp>
        <p:nvCxnSpPr>
          <p:cNvPr id="25" name="直接箭头连接符 12">
            <a:extLst>
              <a:ext uri="{FF2B5EF4-FFF2-40B4-BE49-F238E27FC236}">
                <a16:creationId xmlns:a16="http://schemas.microsoft.com/office/drawing/2014/main" id="{F5D1CA4D-195F-42D8-B2B7-36F289DD47F4}"/>
              </a:ext>
            </a:extLst>
          </p:cNvPr>
          <p:cNvCxnSpPr>
            <a:cxnSpLocks/>
          </p:cNvCxnSpPr>
          <p:nvPr/>
        </p:nvCxnSpPr>
        <p:spPr>
          <a:xfrm flipH="1" flipV="1">
            <a:off x="8802118" y="5469644"/>
            <a:ext cx="364598" cy="982022"/>
          </a:xfrm>
          <a:prstGeom prst="straightConnector1">
            <a:avLst/>
          </a:prstGeom>
          <a:noFill/>
          <a:ln w="25400" cap="flat">
            <a:solidFill>
              <a:srgbClr val="FF0000"/>
            </a:solidFill>
            <a:prstDash val="solid"/>
            <a:bevel/>
            <a:tailEnd type="triangle"/>
          </a:ln>
        </p:spPr>
        <p:style>
          <a:lnRef idx="0">
            <a:scrgbClr r="0" g="0" b="0"/>
          </a:lnRef>
          <a:fillRef idx="0">
            <a:scrgbClr r="0" g="0" b="0"/>
          </a:fillRef>
          <a:effectRef idx="0">
            <a:scrgbClr r="0" g="0" b="0"/>
          </a:effectRef>
          <a:fontRef idx="none">
            <a:srgbClr val="000000"/>
          </a:fontRef>
        </p:style>
      </p:cxnSp>
      <p:cxnSp>
        <p:nvCxnSpPr>
          <p:cNvPr id="26" name="直接连接符 16">
            <a:extLst>
              <a:ext uri="{FF2B5EF4-FFF2-40B4-BE49-F238E27FC236}">
                <a16:creationId xmlns:a16="http://schemas.microsoft.com/office/drawing/2014/main" id="{B2DCB83B-A104-445D-99B7-B9F4A822C77C}"/>
              </a:ext>
            </a:extLst>
          </p:cNvPr>
          <p:cNvCxnSpPr>
            <a:cxnSpLocks/>
          </p:cNvCxnSpPr>
          <p:nvPr/>
        </p:nvCxnSpPr>
        <p:spPr>
          <a:xfrm flipH="1">
            <a:off x="7701264" y="6459501"/>
            <a:ext cx="1470782" cy="0"/>
          </a:xfrm>
          <a:prstGeom prst="line">
            <a:avLst/>
          </a:prstGeom>
          <a:noFill/>
          <a:ln w="25400" cap="flat">
            <a:solidFill>
              <a:srgbClr val="FF0000"/>
            </a:solidFill>
            <a:prstDash val="solid"/>
            <a:bevel/>
          </a:ln>
        </p:spPr>
        <p:style>
          <a:lnRef idx="0">
            <a:scrgbClr r="0" g="0" b="0"/>
          </a:lnRef>
          <a:fillRef idx="0">
            <a:scrgbClr r="0" g="0" b="0"/>
          </a:fillRef>
          <a:effectRef idx="0">
            <a:scrgbClr r="0" g="0" b="0"/>
          </a:effectRef>
          <a:fontRef idx="none">
            <a:srgbClr val="000000"/>
          </a:fontRef>
        </p:style>
      </p:cxnSp>
      <p:cxnSp>
        <p:nvCxnSpPr>
          <p:cNvPr id="32" name="直接连接符 23">
            <a:extLst>
              <a:ext uri="{FF2B5EF4-FFF2-40B4-BE49-F238E27FC236}">
                <a16:creationId xmlns:a16="http://schemas.microsoft.com/office/drawing/2014/main" id="{6CD9E26A-DEBD-4775-87B7-A68231ACD2C1}"/>
              </a:ext>
            </a:extLst>
          </p:cNvPr>
          <p:cNvCxnSpPr>
            <a:cxnSpLocks/>
          </p:cNvCxnSpPr>
          <p:nvPr/>
        </p:nvCxnSpPr>
        <p:spPr>
          <a:xfrm>
            <a:off x="10831727" y="6551862"/>
            <a:ext cx="1563316" cy="0"/>
          </a:xfrm>
          <a:prstGeom prst="line">
            <a:avLst/>
          </a:prstGeom>
          <a:noFill/>
          <a:ln w="25400" cap="flat">
            <a:solidFill>
              <a:srgbClr val="FF0000"/>
            </a:solidFill>
            <a:prstDash val="solid"/>
            <a:bevel/>
          </a:ln>
        </p:spPr>
        <p:style>
          <a:lnRef idx="0">
            <a:scrgbClr r="0" g="0" b="0"/>
          </a:lnRef>
          <a:fillRef idx="0">
            <a:scrgbClr r="0" g="0" b="0"/>
          </a:fillRef>
          <a:effectRef idx="0">
            <a:scrgbClr r="0" g="0" b="0"/>
          </a:effectRef>
          <a:fontRef idx="none">
            <a:srgbClr val="000000"/>
          </a:fontRef>
        </p:style>
      </p:cxnSp>
      <p:cxnSp>
        <p:nvCxnSpPr>
          <p:cNvPr id="33" name="直接箭头连接符 25">
            <a:extLst>
              <a:ext uri="{FF2B5EF4-FFF2-40B4-BE49-F238E27FC236}">
                <a16:creationId xmlns:a16="http://schemas.microsoft.com/office/drawing/2014/main" id="{41091A07-2F7C-4CF0-B9C1-58F6D12C7151}"/>
              </a:ext>
            </a:extLst>
          </p:cNvPr>
          <p:cNvCxnSpPr>
            <a:cxnSpLocks/>
          </p:cNvCxnSpPr>
          <p:nvPr/>
        </p:nvCxnSpPr>
        <p:spPr>
          <a:xfrm flipH="1" flipV="1">
            <a:off x="10363073" y="5628003"/>
            <a:ext cx="468654" cy="911534"/>
          </a:xfrm>
          <a:prstGeom prst="straightConnector1">
            <a:avLst/>
          </a:prstGeom>
          <a:noFill/>
          <a:ln w="25400" cap="flat">
            <a:solidFill>
              <a:srgbClr val="FF0000"/>
            </a:solidFill>
            <a:prstDash val="solid"/>
            <a:bevel/>
            <a:tailEnd type="triangle"/>
          </a:ln>
        </p:spPr>
        <p:style>
          <a:lnRef idx="0">
            <a:scrgbClr r="0" g="0" b="0"/>
          </a:lnRef>
          <a:fillRef idx="0">
            <a:scrgbClr r="0" g="0" b="0"/>
          </a:fillRef>
          <a:effectRef idx="0">
            <a:scrgbClr r="0" g="0" b="0"/>
          </a:effectRef>
          <a:fontRef idx="none">
            <a:srgbClr val="000000"/>
          </a:fontRef>
        </p:style>
      </p:cxnSp>
      <p:cxnSp>
        <p:nvCxnSpPr>
          <p:cNvPr id="34" name="直接箭头连接符 29">
            <a:extLst>
              <a:ext uri="{FF2B5EF4-FFF2-40B4-BE49-F238E27FC236}">
                <a16:creationId xmlns:a16="http://schemas.microsoft.com/office/drawing/2014/main" id="{7903E8E6-F6EC-4073-93DE-CAEB4A0414C0}"/>
              </a:ext>
            </a:extLst>
          </p:cNvPr>
          <p:cNvCxnSpPr>
            <a:cxnSpLocks/>
          </p:cNvCxnSpPr>
          <p:nvPr/>
        </p:nvCxnSpPr>
        <p:spPr>
          <a:xfrm flipH="1" flipV="1">
            <a:off x="9753114" y="5771664"/>
            <a:ext cx="667042" cy="1081385"/>
          </a:xfrm>
          <a:prstGeom prst="straightConnector1">
            <a:avLst/>
          </a:prstGeom>
          <a:noFill/>
          <a:ln w="25400" cap="flat">
            <a:solidFill>
              <a:srgbClr val="5B9BD5"/>
            </a:solidFill>
            <a:prstDash val="solid"/>
            <a:bevel/>
            <a:tailEnd type="triangle"/>
          </a:ln>
        </p:spPr>
        <p:style>
          <a:lnRef idx="0">
            <a:scrgbClr r="0" g="0" b="0"/>
          </a:lnRef>
          <a:fillRef idx="0">
            <a:scrgbClr r="0" g="0" b="0"/>
          </a:fillRef>
          <a:effectRef idx="0">
            <a:scrgbClr r="0" g="0" b="0"/>
          </a:effectRef>
          <a:fontRef idx="none">
            <a:srgbClr val="000000"/>
          </a:fontRef>
        </p:style>
      </p:cxnSp>
      <p:cxnSp>
        <p:nvCxnSpPr>
          <p:cNvPr id="35" name="直接连接符 31">
            <a:extLst>
              <a:ext uri="{FF2B5EF4-FFF2-40B4-BE49-F238E27FC236}">
                <a16:creationId xmlns:a16="http://schemas.microsoft.com/office/drawing/2014/main" id="{5B676A23-9BE9-4A53-A88F-82DD1107BF9D}"/>
              </a:ext>
            </a:extLst>
          </p:cNvPr>
          <p:cNvCxnSpPr>
            <a:cxnSpLocks/>
          </p:cNvCxnSpPr>
          <p:nvPr/>
        </p:nvCxnSpPr>
        <p:spPr>
          <a:xfrm flipH="1">
            <a:off x="8802118" y="6849433"/>
            <a:ext cx="1611457" cy="11451"/>
          </a:xfrm>
          <a:prstGeom prst="line">
            <a:avLst/>
          </a:prstGeom>
          <a:noFill/>
          <a:ln w="25400" cap="flat">
            <a:solidFill>
              <a:srgbClr val="5B9BD5"/>
            </a:solidFill>
            <a:prstDash val="solid"/>
            <a:bevel/>
          </a:ln>
        </p:spPr>
        <p:style>
          <a:lnRef idx="0">
            <a:scrgbClr r="0" g="0" b="0"/>
          </a:lnRef>
          <a:fillRef idx="0">
            <a:scrgbClr r="0" g="0" b="0"/>
          </a:fillRef>
          <a:effectRef idx="0">
            <a:scrgbClr r="0" g="0" b="0"/>
          </a:effectRef>
          <a:fontRef idx="none">
            <a:srgbClr val="000000"/>
          </a:fontRef>
        </p:style>
      </p:cxnSp>
      <p:sp>
        <p:nvSpPr>
          <p:cNvPr id="36" name="文本框 35">
            <a:extLst>
              <a:ext uri="{FF2B5EF4-FFF2-40B4-BE49-F238E27FC236}">
                <a16:creationId xmlns:a16="http://schemas.microsoft.com/office/drawing/2014/main" id="{B319718D-D031-442F-8B8C-108B3B3E3919}"/>
              </a:ext>
            </a:extLst>
          </p:cNvPr>
          <p:cNvSpPr txBox="1"/>
          <p:nvPr/>
        </p:nvSpPr>
        <p:spPr>
          <a:xfrm>
            <a:off x="8693043" y="6606832"/>
            <a:ext cx="1620885" cy="246217"/>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pPr>
            <a:r>
              <a:rPr kumimoji="0" lang="zh-CN" altLang="en-US" sz="1000" b="0" i="0" u="none" strike="noStrike" cap="none" spc="0" normalizeH="0" baseline="0" dirty="0">
                <a:ln>
                  <a:noFill/>
                </a:ln>
                <a:solidFill>
                  <a:srgbClr val="0070C0"/>
                </a:solidFill>
                <a:effectLst/>
                <a:latin typeface="+mn-lt"/>
                <a:ea typeface="+mn-ea"/>
                <a:cs typeface="+mn-cs"/>
                <a:sym typeface="Helvetica Neue"/>
              </a:rPr>
              <a:t>生活垃圾：牛奶和饮料瓶子</a:t>
            </a:r>
          </a:p>
        </p:txBody>
      </p:sp>
      <p:pic>
        <p:nvPicPr>
          <p:cNvPr id="37" name="图片 9" descr="IMG_20151026_154515">
            <a:extLst>
              <a:ext uri="{FF2B5EF4-FFF2-40B4-BE49-F238E27FC236}">
                <a16:creationId xmlns:a16="http://schemas.microsoft.com/office/drawing/2014/main" id="{40340939-D33E-4836-B4FB-05D40CBDA77E}"/>
              </a:ext>
            </a:extLst>
          </p:cNvPr>
          <p:cNvPicPr>
            <a:picLocks/>
          </p:cNvPicPr>
          <p:nvPr/>
        </p:nvPicPr>
        <p:blipFill>
          <a:blip r:embed="rId6"/>
          <a:stretch>
            <a:fillRect/>
          </a:stretch>
        </p:blipFill>
        <p:spPr>
          <a:xfrm>
            <a:off x="9527531" y="594991"/>
            <a:ext cx="1378916" cy="2090726"/>
          </a:xfrm>
          <a:prstGeom prst="rect">
            <a:avLst/>
          </a:prstGeom>
        </p:spPr>
      </p:pic>
      <p:pic>
        <p:nvPicPr>
          <p:cNvPr id="38" name="图片 7" descr="012">
            <a:extLst>
              <a:ext uri="{FF2B5EF4-FFF2-40B4-BE49-F238E27FC236}">
                <a16:creationId xmlns:a16="http://schemas.microsoft.com/office/drawing/2014/main" id="{865AEA02-6990-4912-8F80-7AE14B82D641}"/>
              </a:ext>
            </a:extLst>
          </p:cNvPr>
          <p:cNvPicPr>
            <a:picLocks/>
          </p:cNvPicPr>
          <p:nvPr/>
        </p:nvPicPr>
        <p:blipFill>
          <a:blip r:embed="rId7"/>
          <a:stretch>
            <a:fillRect/>
          </a:stretch>
        </p:blipFill>
        <p:spPr>
          <a:xfrm>
            <a:off x="10580536" y="3067237"/>
            <a:ext cx="1378916" cy="1107253"/>
          </a:xfrm>
          <a:prstGeom prst="rect">
            <a:avLst/>
          </a:prstGeom>
          <a:noFill/>
          <a:ln w="9525">
            <a:noFill/>
          </a:ln>
        </p:spPr>
      </p:pic>
      <p:pic>
        <p:nvPicPr>
          <p:cNvPr id="40" name="图片 39">
            <a:extLst>
              <a:ext uri="{FF2B5EF4-FFF2-40B4-BE49-F238E27FC236}">
                <a16:creationId xmlns:a16="http://schemas.microsoft.com/office/drawing/2014/main" id="{9713816F-7CCB-4BD7-A331-DB2CFCC1543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1741" b="7768"/>
          <a:stretch/>
        </p:blipFill>
        <p:spPr>
          <a:xfrm>
            <a:off x="5156155" y="4387831"/>
            <a:ext cx="2469219" cy="1705874"/>
          </a:xfrm>
          <a:prstGeom prst="rect">
            <a:avLst/>
          </a:prstGeom>
        </p:spPr>
      </p:pic>
    </p:spTree>
    <p:extLst>
      <p:ext uri="{BB962C8B-B14F-4D97-AF65-F5344CB8AC3E}">
        <p14:creationId xmlns:p14="http://schemas.microsoft.com/office/powerpoint/2010/main" val="2016990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5" name="Shape 143"/>
          <p:cNvSpPr/>
          <p:nvPr/>
        </p:nvSpPr>
        <p:spPr>
          <a:xfrm>
            <a:off x="-66783" y="-27323"/>
            <a:ext cx="12310330" cy="1251188"/>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sp>
        <p:nvSpPr>
          <p:cNvPr id="1049096" name="Shape 144"/>
          <p:cNvSpPr/>
          <p:nvPr/>
        </p:nvSpPr>
        <p:spPr>
          <a:xfrm>
            <a:off x="583253" y="430131"/>
            <a:ext cx="9792100" cy="400105"/>
          </a:xfrm>
          <a:prstGeom prst="rect">
            <a:avLst/>
          </a:prstGeom>
          <a:ln w="12700">
            <a:miter lim="400000"/>
          </a:ln>
        </p:spPr>
        <p:txBody>
          <a:bodyPr wrap="none" lIns="45718" tIns="45718" rIns="45718" bIns="45718">
            <a:spAutoFit/>
          </a:bodyPr>
          <a:lstStyle>
            <a:lvl1pPr>
              <a:defRPr sz="3600">
                <a:solidFill>
                  <a:srgbClr val="FFFFFF"/>
                </a:solidFill>
                <a:latin typeface="Songti SC Regular"/>
                <a:ea typeface="Songti SC Regular"/>
                <a:cs typeface="Songti SC Regular"/>
                <a:sym typeface="Songti SC Regular"/>
              </a:defRPr>
            </a:lvl1pPr>
          </a:lstStyle>
          <a:p>
            <a:pPr lvl="0" algn="l">
              <a:defRPr sz="1800">
                <a:solidFill>
                  <a:srgbClr val="000000"/>
                </a:solidFill>
              </a:defRPr>
            </a:pP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去中心化可持续公益区块链 </a:t>
            </a:r>
            <a:r>
              <a:rPr lang="en-US" altLang="zh-CN"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Decentralized sustainable </a:t>
            </a:r>
            <a:r>
              <a:rPr lang="en-US" altLang="zh-CN" sz="2000" b="1" dirty="0" err="1">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charitys</a:t>
            </a:r>
            <a:r>
              <a:rPr lang="en-US" altLang="zh-CN"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 blockchain</a:t>
            </a: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         </a:t>
            </a:r>
            <a:endParaRPr sz="2000" dirty="0">
              <a:solidFill>
                <a:srgbClr val="FFFFFF"/>
              </a:solidFill>
            </a:endParaRPr>
          </a:p>
        </p:txBody>
      </p:sp>
      <p:pic>
        <p:nvPicPr>
          <p:cNvPr id="2097249" name="图片 19"/>
          <p:cNvPicPr>
            <a:picLocks noChangeAspect="1"/>
          </p:cNvPicPr>
          <p:nvPr/>
        </p:nvPicPr>
        <p:blipFill>
          <a:blip r:embed="rId3"/>
          <a:stretch>
            <a:fillRect/>
          </a:stretch>
        </p:blipFill>
        <p:spPr>
          <a:xfrm>
            <a:off x="10566948" y="135374"/>
            <a:ext cx="1486970" cy="1349065"/>
          </a:xfrm>
          <a:prstGeom prst="rect">
            <a:avLst/>
          </a:prstGeom>
        </p:spPr>
      </p:pic>
      <p:sp>
        <p:nvSpPr>
          <p:cNvPr id="1049098" name="Rectangle 24"/>
          <p:cNvSpPr>
            <a:spLocks noChangeArrowheads="1"/>
          </p:cNvSpPr>
          <p:nvPr/>
        </p:nvSpPr>
        <p:spPr bwMode="auto">
          <a:xfrm flipV="1">
            <a:off x="5488179" y="2753154"/>
            <a:ext cx="898524" cy="677108"/>
          </a:xfrm>
          <a:prstGeom prst="rect">
            <a:avLst/>
          </a:prstGeom>
          <a:noFill/>
          <a:ln>
            <a:noFill/>
          </a:ln>
          <a:effectLst/>
        </p:spPr>
        <p:txBody>
          <a:bodyPr vert="horz" wrap="square" lIns="91440" tIns="45720" rIns="91440" bIns="45720" numCol="1" anchor="ctr" anchorCtr="0" compatLnSpc="1">
            <a:spAutoFit/>
          </a:bodyPr>
          <a:lstStyle>
            <a:lvl1pPr indent="933450"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lvl="0" indent="93345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altLang="zh-CN" sz="800" b="0" i="0" u="none" strike="noStrike" cap="none" normalizeH="0" baseline="0" dirty="0">
              <a:ln>
                <a:noFill/>
              </a:ln>
              <a:solidFill>
                <a:schemeClr val="tx1"/>
              </a:solidFill>
              <a:effectLst/>
            </a:endParaRPr>
          </a:p>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1049100" name="矩形: 圆角 26"/>
          <p:cNvSpPr/>
          <p:nvPr/>
        </p:nvSpPr>
        <p:spPr>
          <a:xfrm>
            <a:off x="2535155" y="1314309"/>
            <a:ext cx="1951628" cy="3796345"/>
          </a:xfrm>
          <a:prstGeom prst="roundRect">
            <a:avLst/>
          </a:prstGeom>
          <a:solidFill>
            <a:srgbClr val="0070C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1049101" name="椭圆 27"/>
          <p:cNvSpPr/>
          <p:nvPr/>
        </p:nvSpPr>
        <p:spPr>
          <a:xfrm>
            <a:off x="3301278" y="4553372"/>
            <a:ext cx="395374" cy="445626"/>
          </a:xfrm>
          <a:prstGeom prst="ellipse">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1049104" name="文本框 35"/>
          <p:cNvSpPr txBox="1"/>
          <p:nvPr/>
        </p:nvSpPr>
        <p:spPr>
          <a:xfrm>
            <a:off x="356440" y="1370517"/>
            <a:ext cx="1861603" cy="830993"/>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zh-CN" altLang="en-US" sz="1200" b="1" dirty="0">
                <a:solidFill>
                  <a:schemeClr val="accent2"/>
                </a:solidFill>
                <a:sym typeface="Helvetica Neue"/>
              </a:rPr>
              <a:t>公益服务志愿提供者 （有</a:t>
            </a:r>
            <a:r>
              <a:rPr lang="en-US" altLang="zh-CN" sz="1200" b="1" dirty="0">
                <a:solidFill>
                  <a:schemeClr val="accent2"/>
                </a:solidFill>
                <a:sym typeface="Helvetica Neue"/>
              </a:rPr>
              <a:t>DID</a:t>
            </a:r>
            <a:r>
              <a:rPr lang="zh-CN" altLang="en-US" sz="1200" b="1" dirty="0">
                <a:solidFill>
                  <a:schemeClr val="accent2"/>
                </a:solidFill>
                <a:sym typeface="Helvetica Neue"/>
              </a:rPr>
              <a:t>身份的个人、机构）提供服务，将服务的结果和证据交由系统校验 </a:t>
            </a:r>
          </a:p>
        </p:txBody>
      </p:sp>
      <p:sp>
        <p:nvSpPr>
          <p:cNvPr id="1049106" name="箭头: 上 38"/>
          <p:cNvSpPr/>
          <p:nvPr/>
        </p:nvSpPr>
        <p:spPr>
          <a:xfrm rot="5400000">
            <a:off x="1662068" y="1854583"/>
            <a:ext cx="489903" cy="1180667"/>
          </a:xfrm>
          <a:prstGeom prst="upArrow">
            <a:avLst/>
          </a:prstGeom>
          <a:solidFill>
            <a:schemeClr val="accent2"/>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1049113" name="矩形 43"/>
          <p:cNvSpPr/>
          <p:nvPr/>
        </p:nvSpPr>
        <p:spPr>
          <a:xfrm>
            <a:off x="2722701" y="1602199"/>
            <a:ext cx="1617893" cy="2947445"/>
          </a:xfrm>
          <a:prstGeom prst="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eaLnBrk="0" fontAlgn="base" hangingPunct="0">
              <a:spcBef>
                <a:spcPct val="0"/>
              </a:spcBef>
              <a:spcAft>
                <a:spcPct val="0"/>
              </a:spcAft>
            </a:pPr>
            <a:r>
              <a:rPr lang="zh-CN" altLang="en-US"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提供服务界面</a:t>
            </a:r>
            <a:endParaRPr lang="zh-CN" altLang="en-US" sz="4000"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37" name="Rectangle 24">
            <a:extLst>
              <a:ext uri="{FF2B5EF4-FFF2-40B4-BE49-F238E27FC236}">
                <a16:creationId xmlns:a16="http://schemas.microsoft.com/office/drawing/2014/main" id="{7E0659B9-BFC2-425E-BCF2-777125EBAC20}"/>
              </a:ext>
            </a:extLst>
          </p:cNvPr>
          <p:cNvSpPr>
            <a:spLocks noChangeArrowheads="1"/>
          </p:cNvSpPr>
          <p:nvPr/>
        </p:nvSpPr>
        <p:spPr bwMode="auto">
          <a:xfrm flipV="1">
            <a:off x="10336595" y="3007055"/>
            <a:ext cx="898524" cy="677108"/>
          </a:xfrm>
          <a:prstGeom prst="rect">
            <a:avLst/>
          </a:prstGeom>
          <a:noFill/>
          <a:ln>
            <a:noFill/>
          </a:ln>
          <a:effectLst/>
        </p:spPr>
        <p:txBody>
          <a:bodyPr vert="horz" wrap="square" lIns="91440" tIns="45720" rIns="91440" bIns="45720" numCol="1" anchor="ctr" anchorCtr="0" compatLnSpc="1">
            <a:spAutoFit/>
          </a:bodyPr>
          <a:lstStyle>
            <a:lvl1pPr indent="933450"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lvl="0" indent="93345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altLang="zh-CN" sz="800" b="0" i="0" u="none" strike="noStrike" cap="none" normalizeH="0" baseline="0" dirty="0">
              <a:ln>
                <a:noFill/>
              </a:ln>
              <a:solidFill>
                <a:schemeClr val="tx1"/>
              </a:solidFill>
              <a:effectLst/>
            </a:endParaRPr>
          </a:p>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38" name="矩形: 圆角 26">
            <a:extLst>
              <a:ext uri="{FF2B5EF4-FFF2-40B4-BE49-F238E27FC236}">
                <a16:creationId xmlns:a16="http://schemas.microsoft.com/office/drawing/2014/main" id="{3EF64197-1CE8-492D-AEE9-ED7A41883DA0}"/>
              </a:ext>
            </a:extLst>
          </p:cNvPr>
          <p:cNvSpPr/>
          <p:nvPr/>
        </p:nvSpPr>
        <p:spPr>
          <a:xfrm>
            <a:off x="5661416" y="1400075"/>
            <a:ext cx="1951628" cy="3710579"/>
          </a:xfrm>
          <a:prstGeom prst="roundRect">
            <a:avLst/>
          </a:prstGeom>
          <a:solidFill>
            <a:srgbClr val="C0000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39" name="椭圆 27">
            <a:extLst>
              <a:ext uri="{FF2B5EF4-FFF2-40B4-BE49-F238E27FC236}">
                <a16:creationId xmlns:a16="http://schemas.microsoft.com/office/drawing/2014/main" id="{37DC0EF9-99D9-450A-86D8-D6E90F7C7316}"/>
              </a:ext>
            </a:extLst>
          </p:cNvPr>
          <p:cNvSpPr/>
          <p:nvPr/>
        </p:nvSpPr>
        <p:spPr>
          <a:xfrm>
            <a:off x="6386703" y="4575029"/>
            <a:ext cx="395374" cy="445626"/>
          </a:xfrm>
          <a:prstGeom prst="ellipse">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51" name="矩形 43">
            <a:extLst>
              <a:ext uri="{FF2B5EF4-FFF2-40B4-BE49-F238E27FC236}">
                <a16:creationId xmlns:a16="http://schemas.microsoft.com/office/drawing/2014/main" id="{FCFF098F-7BA2-46CF-91A6-B02BBAFA85F3}"/>
              </a:ext>
            </a:extLst>
          </p:cNvPr>
          <p:cNvSpPr/>
          <p:nvPr/>
        </p:nvSpPr>
        <p:spPr>
          <a:xfrm>
            <a:off x="5861198" y="1537585"/>
            <a:ext cx="1617893" cy="2947445"/>
          </a:xfrm>
          <a:prstGeom prst="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eaLnBrk="0" fontAlgn="base" hangingPunct="0">
              <a:spcBef>
                <a:spcPct val="0"/>
              </a:spcBef>
              <a:spcAft>
                <a:spcPct val="0"/>
              </a:spcAft>
            </a:pPr>
            <a:r>
              <a:rPr lang="zh-CN" altLang="en-US"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评价者界面</a:t>
            </a:r>
          </a:p>
        </p:txBody>
      </p:sp>
      <p:sp>
        <p:nvSpPr>
          <p:cNvPr id="67" name="矩形: 圆角 26">
            <a:extLst>
              <a:ext uri="{FF2B5EF4-FFF2-40B4-BE49-F238E27FC236}">
                <a16:creationId xmlns:a16="http://schemas.microsoft.com/office/drawing/2014/main" id="{712EF9CB-81E3-42BF-A9A1-9AC0AE16B548}"/>
              </a:ext>
            </a:extLst>
          </p:cNvPr>
          <p:cNvSpPr/>
          <p:nvPr/>
        </p:nvSpPr>
        <p:spPr>
          <a:xfrm>
            <a:off x="9068432" y="1530827"/>
            <a:ext cx="2047351" cy="3796345"/>
          </a:xfrm>
          <a:prstGeom prst="roundRect">
            <a:avLst/>
          </a:prstGeom>
          <a:solidFill>
            <a:srgbClr val="FF99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68" name="椭圆 27">
            <a:extLst>
              <a:ext uri="{FF2B5EF4-FFF2-40B4-BE49-F238E27FC236}">
                <a16:creationId xmlns:a16="http://schemas.microsoft.com/office/drawing/2014/main" id="{E7F77D21-A722-4247-8399-5A7EFAF93C54}"/>
              </a:ext>
            </a:extLst>
          </p:cNvPr>
          <p:cNvSpPr/>
          <p:nvPr/>
        </p:nvSpPr>
        <p:spPr>
          <a:xfrm>
            <a:off x="9933901" y="4762042"/>
            <a:ext cx="395374" cy="445626"/>
          </a:xfrm>
          <a:prstGeom prst="ellipse">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76" name="矩形 43">
            <a:extLst>
              <a:ext uri="{FF2B5EF4-FFF2-40B4-BE49-F238E27FC236}">
                <a16:creationId xmlns:a16="http://schemas.microsoft.com/office/drawing/2014/main" id="{CB399346-A77F-4F8B-B68F-DFCC1748C36A}"/>
              </a:ext>
            </a:extLst>
          </p:cNvPr>
          <p:cNvSpPr/>
          <p:nvPr/>
        </p:nvSpPr>
        <p:spPr>
          <a:xfrm>
            <a:off x="9231507" y="1763118"/>
            <a:ext cx="1732415" cy="2828778"/>
          </a:xfrm>
          <a:prstGeom prst="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eaLnBrk="0" fontAlgn="base" hangingPunct="0">
              <a:spcBef>
                <a:spcPct val="0"/>
              </a:spcBef>
              <a:spcAft>
                <a:spcPct val="0"/>
              </a:spcAft>
            </a:pPr>
            <a:r>
              <a:rPr lang="zh-CN" altLang="en-US"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捐助者界面</a:t>
            </a:r>
            <a:endParaRPr lang="zh-CN" altLang="en-US" sz="4000"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58" name="文本框 36">
            <a:extLst>
              <a:ext uri="{FF2B5EF4-FFF2-40B4-BE49-F238E27FC236}">
                <a16:creationId xmlns:a16="http://schemas.microsoft.com/office/drawing/2014/main" id="{D37DDEF4-754B-40EE-8A43-7695BB35F4C7}"/>
              </a:ext>
            </a:extLst>
          </p:cNvPr>
          <p:cNvSpPr txBox="1"/>
          <p:nvPr/>
        </p:nvSpPr>
        <p:spPr>
          <a:xfrm>
            <a:off x="10963922" y="4074884"/>
            <a:ext cx="1252219" cy="646327"/>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zh-CN" altLang="en-US" sz="1200" b="1" dirty="0">
                <a:solidFill>
                  <a:srgbClr val="0070C0"/>
                </a:solidFill>
                <a:sym typeface="Helvetica Neue"/>
              </a:rPr>
              <a:t>获得</a:t>
            </a:r>
            <a:r>
              <a:rPr lang="en-US" altLang="zh-CN" sz="1200" b="1" dirty="0">
                <a:solidFill>
                  <a:srgbClr val="0070C0"/>
                </a:solidFill>
                <a:sym typeface="Helvetica Neue"/>
              </a:rPr>
              <a:t>CSR/ESG</a:t>
            </a:r>
            <a:r>
              <a:rPr lang="zh-CN" altLang="en-US" sz="1200" b="1" dirty="0">
                <a:solidFill>
                  <a:srgbClr val="0070C0"/>
                </a:solidFill>
                <a:sym typeface="Helvetica Neue"/>
              </a:rPr>
              <a:t>报告，获得</a:t>
            </a:r>
            <a:r>
              <a:rPr lang="zh-CN" altLang="en-US" sz="1200" b="1" dirty="0">
                <a:solidFill>
                  <a:srgbClr val="0070C0"/>
                </a:solidFill>
              </a:rPr>
              <a:t>企业</a:t>
            </a:r>
            <a:r>
              <a:rPr lang="en-US" altLang="zh-CN" sz="1200" b="1" dirty="0">
                <a:solidFill>
                  <a:srgbClr val="0070C0"/>
                </a:solidFill>
                <a:sym typeface="Helvetica Neue"/>
              </a:rPr>
              <a:t>CSR\ESG</a:t>
            </a:r>
            <a:r>
              <a:rPr lang="zh-CN" altLang="en-US" sz="1200" b="1" dirty="0">
                <a:solidFill>
                  <a:srgbClr val="0070C0"/>
                </a:solidFill>
                <a:sym typeface="Helvetica Neue"/>
              </a:rPr>
              <a:t>表现提升</a:t>
            </a:r>
          </a:p>
        </p:txBody>
      </p:sp>
      <p:sp>
        <p:nvSpPr>
          <p:cNvPr id="59" name="文本框 36">
            <a:extLst>
              <a:ext uri="{FF2B5EF4-FFF2-40B4-BE49-F238E27FC236}">
                <a16:creationId xmlns:a16="http://schemas.microsoft.com/office/drawing/2014/main" id="{51575EDA-0E43-4BD1-8E7A-C76E48CC69D3}"/>
              </a:ext>
            </a:extLst>
          </p:cNvPr>
          <p:cNvSpPr txBox="1"/>
          <p:nvPr/>
        </p:nvSpPr>
        <p:spPr>
          <a:xfrm>
            <a:off x="11067283" y="1947571"/>
            <a:ext cx="997441" cy="830993"/>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zh-CN" altLang="en-US" sz="1200" b="1" dirty="0">
                <a:solidFill>
                  <a:srgbClr val="002060"/>
                </a:solidFill>
                <a:sym typeface="Helvetica Neue"/>
              </a:rPr>
              <a:t>企业及个人捐助者支付了货币捐助公益项目</a:t>
            </a:r>
          </a:p>
        </p:txBody>
      </p:sp>
      <p:sp>
        <p:nvSpPr>
          <p:cNvPr id="5" name="文本框 4">
            <a:extLst>
              <a:ext uri="{FF2B5EF4-FFF2-40B4-BE49-F238E27FC236}">
                <a16:creationId xmlns:a16="http://schemas.microsoft.com/office/drawing/2014/main" id="{3F7E2DAC-50BE-4139-B37E-8A659EFBE2C4}"/>
              </a:ext>
            </a:extLst>
          </p:cNvPr>
          <p:cNvSpPr txBox="1"/>
          <p:nvPr/>
        </p:nvSpPr>
        <p:spPr>
          <a:xfrm>
            <a:off x="4565551" y="716294"/>
            <a:ext cx="1066955" cy="707882"/>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none" lIns="45718" tIns="45718" rIns="45718" bIns="45718" numCol="1" spcCol="38100" rtlCol="0" anchor="t">
            <a:spAutoFit/>
          </a:bodyPr>
          <a:lstStyle/>
          <a:p>
            <a:pPr algn="l" rtl="0" eaLnBrk="0" fontAlgn="base" hangingPunct="0">
              <a:spcBef>
                <a:spcPct val="0"/>
              </a:spcBef>
              <a:spcAft>
                <a:spcPct val="0"/>
              </a:spcAft>
            </a:pPr>
            <a:r>
              <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dAPP</a:t>
            </a:r>
            <a:r>
              <a:rPr lang="zh-CN" altLang="en-US"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平台</a:t>
            </a:r>
            <a:endParaRPr lang="zh-CN" altLang="en-US" sz="4000"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61" name="箭头: 下 39">
            <a:extLst>
              <a:ext uri="{FF2B5EF4-FFF2-40B4-BE49-F238E27FC236}">
                <a16:creationId xmlns:a16="http://schemas.microsoft.com/office/drawing/2014/main" id="{834A6689-7970-4BE3-AFA2-001E2F7E97D4}"/>
              </a:ext>
            </a:extLst>
          </p:cNvPr>
          <p:cNvSpPr/>
          <p:nvPr/>
        </p:nvSpPr>
        <p:spPr>
          <a:xfrm rot="5400000">
            <a:off x="1846906" y="2944645"/>
            <a:ext cx="341834" cy="1180667"/>
          </a:xfrm>
          <a:prstGeom prst="downArrow">
            <a:avLst/>
          </a:prstGeom>
          <a:solidFill>
            <a:srgbClr val="00206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62" name="矩形 61">
            <a:extLst>
              <a:ext uri="{FF2B5EF4-FFF2-40B4-BE49-F238E27FC236}">
                <a16:creationId xmlns:a16="http://schemas.microsoft.com/office/drawing/2014/main" id="{B9587DC3-79C8-4F99-82D5-044A1FB390CD}"/>
              </a:ext>
            </a:extLst>
          </p:cNvPr>
          <p:cNvSpPr/>
          <p:nvPr/>
        </p:nvSpPr>
        <p:spPr>
          <a:xfrm>
            <a:off x="1088312" y="2996151"/>
            <a:ext cx="1261884" cy="276999"/>
          </a:xfrm>
          <a:prstGeom prst="rect">
            <a:avLst/>
          </a:prstGeom>
        </p:spPr>
        <p:txBody>
          <a:bodyPr wrap="none">
            <a:spAutoFit/>
          </a:bodyPr>
          <a:lstStyle/>
          <a:p>
            <a:pPr lvl="0">
              <a:defRPr sz="1800">
                <a:solidFill>
                  <a:srgbClr val="000000"/>
                </a:solidFill>
              </a:defRPr>
            </a:pPr>
            <a:r>
              <a:rPr lang="zh-CN" altLang="en-US" sz="12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服务者得到酬劳</a:t>
            </a:r>
            <a:endParaRPr lang="zh-CN" altLang="en-US" sz="1200" dirty="0">
              <a:solidFill>
                <a:srgbClr val="FFFFFF"/>
              </a:solidFill>
            </a:endParaRPr>
          </a:p>
        </p:txBody>
      </p:sp>
      <p:sp>
        <p:nvSpPr>
          <p:cNvPr id="40" name="箭头: 下 39">
            <a:extLst>
              <a:ext uri="{FF2B5EF4-FFF2-40B4-BE49-F238E27FC236}">
                <a16:creationId xmlns:a16="http://schemas.microsoft.com/office/drawing/2014/main" id="{BFC66BAA-BD32-43AD-B3E1-C21F654D885A}"/>
              </a:ext>
            </a:extLst>
          </p:cNvPr>
          <p:cNvSpPr/>
          <p:nvPr/>
        </p:nvSpPr>
        <p:spPr>
          <a:xfrm rot="5400000">
            <a:off x="11064201" y="2806103"/>
            <a:ext cx="341834" cy="1180667"/>
          </a:xfrm>
          <a:prstGeom prst="downArrow">
            <a:avLst/>
          </a:prstGeom>
          <a:solidFill>
            <a:srgbClr val="00206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42" name="箭头: 下 41">
            <a:extLst>
              <a:ext uri="{FF2B5EF4-FFF2-40B4-BE49-F238E27FC236}">
                <a16:creationId xmlns:a16="http://schemas.microsoft.com/office/drawing/2014/main" id="{EC7B476D-59E9-4022-9593-133350C216C1}"/>
              </a:ext>
            </a:extLst>
          </p:cNvPr>
          <p:cNvSpPr/>
          <p:nvPr/>
        </p:nvSpPr>
        <p:spPr>
          <a:xfrm rot="5400000">
            <a:off x="5084038" y="2908690"/>
            <a:ext cx="341834" cy="1180667"/>
          </a:xfrm>
          <a:prstGeom prst="downArrow">
            <a:avLst/>
          </a:prstGeom>
          <a:solidFill>
            <a:srgbClr val="00206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35" name="箭头: 上 38">
            <a:extLst>
              <a:ext uri="{FF2B5EF4-FFF2-40B4-BE49-F238E27FC236}">
                <a16:creationId xmlns:a16="http://schemas.microsoft.com/office/drawing/2014/main" id="{DC21BF43-194E-43ED-90BD-BF38E3CBDA3E}"/>
              </a:ext>
            </a:extLst>
          </p:cNvPr>
          <p:cNvSpPr/>
          <p:nvPr/>
        </p:nvSpPr>
        <p:spPr>
          <a:xfrm rot="5400000">
            <a:off x="4939919" y="1776925"/>
            <a:ext cx="489903" cy="1180667"/>
          </a:xfrm>
          <a:prstGeom prst="upArrow">
            <a:avLst/>
          </a:prstGeom>
          <a:solidFill>
            <a:schemeClr val="accent2"/>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2" name="文本框 1">
            <a:extLst>
              <a:ext uri="{FF2B5EF4-FFF2-40B4-BE49-F238E27FC236}">
                <a16:creationId xmlns:a16="http://schemas.microsoft.com/office/drawing/2014/main" id="{BBD1E524-90E1-48B8-97A4-038D6DB895DC}"/>
              </a:ext>
            </a:extLst>
          </p:cNvPr>
          <p:cNvSpPr txBox="1"/>
          <p:nvPr/>
        </p:nvSpPr>
        <p:spPr>
          <a:xfrm>
            <a:off x="4462482" y="1706552"/>
            <a:ext cx="1430770" cy="430887"/>
          </a:xfrm>
          <a:prstGeom prst="rect">
            <a:avLst/>
          </a:prstGeom>
          <a:noFill/>
        </p:spPr>
        <p:txBody>
          <a:bodyPr wrap="square" rtlCol="0">
            <a:spAutoFit/>
          </a:bodyPr>
          <a:lstStyle/>
          <a:p>
            <a:r>
              <a:rPr lang="zh-CN" altLang="en-US" sz="1100" b="1" dirty="0">
                <a:solidFill>
                  <a:schemeClr val="accent2"/>
                </a:solidFill>
                <a:sym typeface="Helvetica Neue"/>
              </a:rPr>
              <a:t>服务的结果和证据交由评价者检查</a:t>
            </a:r>
            <a:endParaRPr lang="zh-CN" altLang="en-US" sz="1100" dirty="0"/>
          </a:p>
        </p:txBody>
      </p:sp>
      <p:sp>
        <p:nvSpPr>
          <p:cNvPr id="43" name="箭头: 上 38">
            <a:extLst>
              <a:ext uri="{FF2B5EF4-FFF2-40B4-BE49-F238E27FC236}">
                <a16:creationId xmlns:a16="http://schemas.microsoft.com/office/drawing/2014/main" id="{DAA1FF82-8BF3-45BA-AAB9-529C64FECB2B}"/>
              </a:ext>
            </a:extLst>
          </p:cNvPr>
          <p:cNvSpPr/>
          <p:nvPr/>
        </p:nvSpPr>
        <p:spPr>
          <a:xfrm rot="5400000">
            <a:off x="8083907" y="1674965"/>
            <a:ext cx="489903" cy="1180667"/>
          </a:xfrm>
          <a:prstGeom prst="upArrow">
            <a:avLst/>
          </a:prstGeom>
          <a:solidFill>
            <a:schemeClr val="accent2"/>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44" name="箭头: 下 43">
            <a:extLst>
              <a:ext uri="{FF2B5EF4-FFF2-40B4-BE49-F238E27FC236}">
                <a16:creationId xmlns:a16="http://schemas.microsoft.com/office/drawing/2014/main" id="{45D232FB-9508-4477-9124-04052521360B}"/>
              </a:ext>
            </a:extLst>
          </p:cNvPr>
          <p:cNvSpPr/>
          <p:nvPr/>
        </p:nvSpPr>
        <p:spPr>
          <a:xfrm rot="5400000">
            <a:off x="7914416" y="2908690"/>
            <a:ext cx="341834" cy="1180667"/>
          </a:xfrm>
          <a:prstGeom prst="downArrow">
            <a:avLst/>
          </a:prstGeom>
          <a:solidFill>
            <a:srgbClr val="00206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45" name="文本框 44">
            <a:extLst>
              <a:ext uri="{FF2B5EF4-FFF2-40B4-BE49-F238E27FC236}">
                <a16:creationId xmlns:a16="http://schemas.microsoft.com/office/drawing/2014/main" id="{95AC021C-E452-4ADA-BD43-06808CB10637}"/>
              </a:ext>
            </a:extLst>
          </p:cNvPr>
          <p:cNvSpPr txBox="1"/>
          <p:nvPr/>
        </p:nvSpPr>
        <p:spPr>
          <a:xfrm>
            <a:off x="7750200" y="1474355"/>
            <a:ext cx="1232866" cy="430887"/>
          </a:xfrm>
          <a:prstGeom prst="rect">
            <a:avLst/>
          </a:prstGeom>
          <a:noFill/>
        </p:spPr>
        <p:txBody>
          <a:bodyPr wrap="square" rtlCol="0">
            <a:spAutoFit/>
          </a:bodyPr>
          <a:lstStyle/>
          <a:p>
            <a:r>
              <a:rPr lang="zh-CN" altLang="en-US" sz="1100" dirty="0">
                <a:solidFill>
                  <a:srgbClr val="002060"/>
                </a:solidFill>
              </a:rPr>
              <a:t>服务结果验证合格和有效</a:t>
            </a:r>
          </a:p>
        </p:txBody>
      </p:sp>
      <p:sp>
        <p:nvSpPr>
          <p:cNvPr id="46" name="文本框 36">
            <a:extLst>
              <a:ext uri="{FF2B5EF4-FFF2-40B4-BE49-F238E27FC236}">
                <a16:creationId xmlns:a16="http://schemas.microsoft.com/office/drawing/2014/main" id="{C868D820-3C74-4D5B-B3F8-6A00FBB692AE}"/>
              </a:ext>
            </a:extLst>
          </p:cNvPr>
          <p:cNvSpPr txBox="1"/>
          <p:nvPr/>
        </p:nvSpPr>
        <p:spPr>
          <a:xfrm>
            <a:off x="7705683" y="2422474"/>
            <a:ext cx="653270" cy="461661"/>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kumimoji="0" lang="zh-CN" altLang="en-US" sz="1200" b="1" i="0" u="none" strike="noStrike" cap="none" spc="0" normalizeH="0" baseline="0" dirty="0">
                <a:ln>
                  <a:noFill/>
                </a:ln>
                <a:solidFill>
                  <a:srgbClr val="002060"/>
                </a:solidFill>
                <a:effectLst/>
                <a:latin typeface="+mn-lt"/>
                <a:ea typeface="+mn-ea"/>
                <a:cs typeface="+mn-cs"/>
                <a:sym typeface="Helvetica Neue"/>
              </a:rPr>
              <a:t>支付服务费</a:t>
            </a:r>
          </a:p>
        </p:txBody>
      </p:sp>
      <p:cxnSp>
        <p:nvCxnSpPr>
          <p:cNvPr id="7" name="直接箭头连接符 6">
            <a:extLst>
              <a:ext uri="{FF2B5EF4-FFF2-40B4-BE49-F238E27FC236}">
                <a16:creationId xmlns:a16="http://schemas.microsoft.com/office/drawing/2014/main" id="{DAC4D754-0F17-4070-BCEE-B68577FB0E5A}"/>
              </a:ext>
            </a:extLst>
          </p:cNvPr>
          <p:cNvCxnSpPr>
            <a:cxnSpLocks/>
          </p:cNvCxnSpPr>
          <p:nvPr/>
        </p:nvCxnSpPr>
        <p:spPr>
          <a:xfrm>
            <a:off x="8472027" y="2367258"/>
            <a:ext cx="26560" cy="1064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箭头: 上 38">
            <a:extLst>
              <a:ext uri="{FF2B5EF4-FFF2-40B4-BE49-F238E27FC236}">
                <a16:creationId xmlns:a16="http://schemas.microsoft.com/office/drawing/2014/main" id="{231E4301-1795-47BE-B03F-2D429F84C6C2}"/>
              </a:ext>
            </a:extLst>
          </p:cNvPr>
          <p:cNvSpPr/>
          <p:nvPr/>
        </p:nvSpPr>
        <p:spPr>
          <a:xfrm rot="5400000">
            <a:off x="8527992" y="4250589"/>
            <a:ext cx="489903" cy="490770"/>
          </a:xfrm>
          <a:prstGeom prst="upArrow">
            <a:avLst/>
          </a:prstGeom>
          <a:solidFill>
            <a:srgbClr val="FF000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FF0000"/>
              </a:solidFill>
              <a:effectLst/>
              <a:latin typeface="+mn-lt"/>
              <a:ea typeface="+mn-ea"/>
              <a:cs typeface="+mn-cs"/>
              <a:sym typeface="Helvetica Neue"/>
            </a:endParaRPr>
          </a:p>
        </p:txBody>
      </p:sp>
      <p:cxnSp>
        <p:nvCxnSpPr>
          <p:cNvPr id="9" name="直接箭头连接符 8">
            <a:extLst>
              <a:ext uri="{FF2B5EF4-FFF2-40B4-BE49-F238E27FC236}">
                <a16:creationId xmlns:a16="http://schemas.microsoft.com/office/drawing/2014/main" id="{693430F8-7525-4B13-AE62-94D96B826F7B}"/>
              </a:ext>
            </a:extLst>
          </p:cNvPr>
          <p:cNvCxnSpPr>
            <a:cxnSpLocks/>
          </p:cNvCxnSpPr>
          <p:nvPr/>
        </p:nvCxnSpPr>
        <p:spPr>
          <a:xfrm>
            <a:off x="8801278" y="2413755"/>
            <a:ext cx="9985" cy="186370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50" name="文本框 36">
            <a:extLst>
              <a:ext uri="{FF2B5EF4-FFF2-40B4-BE49-F238E27FC236}">
                <a16:creationId xmlns:a16="http://schemas.microsoft.com/office/drawing/2014/main" id="{61768126-6B4F-4CBD-BE6D-46D38469F8D9}"/>
              </a:ext>
            </a:extLst>
          </p:cNvPr>
          <p:cNvSpPr txBox="1"/>
          <p:nvPr/>
        </p:nvSpPr>
        <p:spPr>
          <a:xfrm>
            <a:off x="8080779" y="4651011"/>
            <a:ext cx="1613850" cy="276995"/>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kumimoji="0" lang="zh-CN" altLang="en-US" sz="1200" b="1" i="0" u="none" strike="noStrike" cap="none" spc="0" normalizeH="0" baseline="0" dirty="0">
                <a:ln>
                  <a:noFill/>
                </a:ln>
                <a:solidFill>
                  <a:srgbClr val="FF0000"/>
                </a:solidFill>
                <a:effectLst/>
                <a:sym typeface="Helvetica Neue"/>
              </a:rPr>
              <a:t>不可以支付</a:t>
            </a:r>
          </a:p>
        </p:txBody>
      </p:sp>
      <p:sp>
        <p:nvSpPr>
          <p:cNvPr id="52" name="文本框 36">
            <a:extLst>
              <a:ext uri="{FF2B5EF4-FFF2-40B4-BE49-F238E27FC236}">
                <a16:creationId xmlns:a16="http://schemas.microsoft.com/office/drawing/2014/main" id="{89037641-70B7-4C03-9C6D-1F565E30B502}"/>
              </a:ext>
            </a:extLst>
          </p:cNvPr>
          <p:cNvSpPr txBox="1"/>
          <p:nvPr/>
        </p:nvSpPr>
        <p:spPr>
          <a:xfrm>
            <a:off x="4624636" y="2795973"/>
            <a:ext cx="1075638" cy="461661"/>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zh-CN" altLang="en-US" sz="1200" b="1" dirty="0">
                <a:solidFill>
                  <a:srgbClr val="002060"/>
                </a:solidFill>
                <a:sym typeface="Helvetica Neue"/>
              </a:rPr>
              <a:t>系统支付服务费</a:t>
            </a:r>
          </a:p>
        </p:txBody>
      </p:sp>
      <p:sp>
        <p:nvSpPr>
          <p:cNvPr id="41" name="箭头: 下 39">
            <a:extLst>
              <a:ext uri="{FF2B5EF4-FFF2-40B4-BE49-F238E27FC236}">
                <a16:creationId xmlns:a16="http://schemas.microsoft.com/office/drawing/2014/main" id="{643BDFD6-0C57-476A-9C68-FEC2727110DA}"/>
              </a:ext>
            </a:extLst>
          </p:cNvPr>
          <p:cNvSpPr/>
          <p:nvPr/>
        </p:nvSpPr>
        <p:spPr>
          <a:xfrm rot="16200000">
            <a:off x="11069068" y="3321138"/>
            <a:ext cx="341834" cy="1180667"/>
          </a:xfrm>
          <a:prstGeom prst="downArrow">
            <a:avLst/>
          </a:prstGeom>
          <a:solidFill>
            <a:srgbClr val="0070C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49" name="椭圆 27">
            <a:extLst>
              <a:ext uri="{FF2B5EF4-FFF2-40B4-BE49-F238E27FC236}">
                <a16:creationId xmlns:a16="http://schemas.microsoft.com/office/drawing/2014/main" id="{C37874E7-529F-4189-9F31-4E4D0471A041}"/>
              </a:ext>
            </a:extLst>
          </p:cNvPr>
          <p:cNvSpPr/>
          <p:nvPr/>
        </p:nvSpPr>
        <p:spPr>
          <a:xfrm>
            <a:off x="8292272" y="2609858"/>
            <a:ext cx="427052" cy="519345"/>
          </a:xfrm>
          <a:prstGeom prst="ellipse">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latinLnBrk="1" hangingPunct="0"/>
            <a:r>
              <a:rPr lang="zh-CN" altLang="en-US" dirty="0">
                <a:sym typeface="Helvetica Neue"/>
              </a:rPr>
              <a:t>√</a:t>
            </a:r>
            <a:endParaRPr kumimoji="0" lang="zh-CN" altLang="en-US" sz="1800" b="0" i="0" u="none" strike="noStrike" cap="none" spc="0" normalizeH="0" baseline="0" dirty="0">
              <a:ln>
                <a:noFill/>
              </a:ln>
              <a:solidFill>
                <a:srgbClr val="000000"/>
              </a:solidFill>
              <a:effectLst/>
              <a:latin typeface="+mn-lt"/>
              <a:ea typeface="+mn-ea"/>
              <a:cs typeface="+mn-cs"/>
              <a:sym typeface="Helvetica Neue"/>
            </a:endParaRPr>
          </a:p>
        </p:txBody>
      </p:sp>
      <p:sp>
        <p:nvSpPr>
          <p:cNvPr id="53" name="文本框 52">
            <a:extLst>
              <a:ext uri="{FF2B5EF4-FFF2-40B4-BE49-F238E27FC236}">
                <a16:creationId xmlns:a16="http://schemas.microsoft.com/office/drawing/2014/main" id="{8C3E9086-C1B0-4198-8E2B-1CBCA3B3064F}"/>
              </a:ext>
            </a:extLst>
          </p:cNvPr>
          <p:cNvSpPr txBox="1"/>
          <p:nvPr/>
        </p:nvSpPr>
        <p:spPr>
          <a:xfrm>
            <a:off x="7686326" y="3801705"/>
            <a:ext cx="1232866" cy="430887"/>
          </a:xfrm>
          <a:prstGeom prst="rect">
            <a:avLst/>
          </a:prstGeom>
          <a:noFill/>
        </p:spPr>
        <p:txBody>
          <a:bodyPr wrap="square" rtlCol="0">
            <a:spAutoFit/>
          </a:bodyPr>
          <a:lstStyle/>
          <a:p>
            <a:r>
              <a:rPr lang="zh-CN" altLang="en-US" sz="1100" dirty="0">
                <a:solidFill>
                  <a:srgbClr val="FF0000"/>
                </a:solidFill>
              </a:rPr>
              <a:t>服务结果被评价为无效</a:t>
            </a:r>
          </a:p>
        </p:txBody>
      </p:sp>
      <p:sp>
        <p:nvSpPr>
          <p:cNvPr id="54" name="椭圆 27">
            <a:extLst>
              <a:ext uri="{FF2B5EF4-FFF2-40B4-BE49-F238E27FC236}">
                <a16:creationId xmlns:a16="http://schemas.microsoft.com/office/drawing/2014/main" id="{FDE17619-6736-42FC-BDC2-6177DADF7B6F}"/>
              </a:ext>
            </a:extLst>
          </p:cNvPr>
          <p:cNvSpPr/>
          <p:nvPr/>
        </p:nvSpPr>
        <p:spPr>
          <a:xfrm>
            <a:off x="8620493" y="3632069"/>
            <a:ext cx="366708" cy="519345"/>
          </a:xfrm>
          <a:prstGeom prst="ellipse">
            <a:avLst/>
          </a:prstGeom>
          <a:solidFill>
            <a:srgbClr val="FFFFFF"/>
          </a:solidFill>
          <a:ln w="25400" cap="flat">
            <a:solidFill>
              <a:srgbClr val="FF0000"/>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latinLnBrk="1" hangingPunct="0"/>
            <a:r>
              <a:rPr kumimoji="0" lang="en-US" altLang="zh-CN" sz="1800" b="0" i="0" u="none" strike="noStrike" cap="none" spc="0" normalizeH="0" baseline="0" dirty="0">
                <a:ln>
                  <a:noFill/>
                </a:ln>
                <a:solidFill>
                  <a:srgbClr val="000000"/>
                </a:solidFill>
                <a:effectLst/>
                <a:latin typeface="+mn-lt"/>
                <a:ea typeface="+mn-ea"/>
                <a:cs typeface="+mn-cs"/>
                <a:sym typeface="Helvetica Neue"/>
              </a:rPr>
              <a:t>X</a:t>
            </a:r>
          </a:p>
        </p:txBody>
      </p:sp>
      <p:pic>
        <p:nvPicPr>
          <p:cNvPr id="3" name="图片 2">
            <a:extLst>
              <a:ext uri="{FF2B5EF4-FFF2-40B4-BE49-F238E27FC236}">
                <a16:creationId xmlns:a16="http://schemas.microsoft.com/office/drawing/2014/main" id="{3E59645F-0232-498E-BB53-F653A4EE2642}"/>
              </a:ext>
            </a:extLst>
          </p:cNvPr>
          <p:cNvPicPr>
            <a:picLocks noChangeAspect="1"/>
          </p:cNvPicPr>
          <p:nvPr/>
        </p:nvPicPr>
        <p:blipFill rotWithShape="1">
          <a:blip r:embed="rId4"/>
          <a:srcRect l="4975" r="35973" b="16776"/>
          <a:stretch/>
        </p:blipFill>
        <p:spPr>
          <a:xfrm>
            <a:off x="9221883" y="3370943"/>
            <a:ext cx="1685854" cy="1167488"/>
          </a:xfrm>
          <a:prstGeom prst="rect">
            <a:avLst/>
          </a:prstGeom>
        </p:spPr>
      </p:pic>
      <p:sp>
        <p:nvSpPr>
          <p:cNvPr id="4" name="文本框 3">
            <a:extLst>
              <a:ext uri="{FF2B5EF4-FFF2-40B4-BE49-F238E27FC236}">
                <a16:creationId xmlns:a16="http://schemas.microsoft.com/office/drawing/2014/main" id="{EFD739AC-BEBD-4EAE-806D-3B0A25D2A08E}"/>
              </a:ext>
            </a:extLst>
          </p:cNvPr>
          <p:cNvSpPr txBox="1"/>
          <p:nvPr/>
        </p:nvSpPr>
        <p:spPr>
          <a:xfrm>
            <a:off x="2760458" y="1992328"/>
            <a:ext cx="1524186" cy="1015663"/>
          </a:xfrm>
          <a:prstGeom prst="rect">
            <a:avLst/>
          </a:prstGeom>
          <a:noFill/>
        </p:spPr>
        <p:txBody>
          <a:bodyPr wrap="square" rtlCol="0">
            <a:spAutoFit/>
          </a:bodyPr>
          <a:lstStyle/>
          <a:p>
            <a:r>
              <a:rPr lang="zh-CN" altLang="en-US" sz="1000" b="1" dirty="0">
                <a:solidFill>
                  <a:srgbClr val="002060"/>
                </a:solidFill>
              </a:rPr>
              <a:t>可看到：</a:t>
            </a:r>
            <a:endParaRPr lang="en-US" altLang="zh-CN" sz="1000" b="1" dirty="0">
              <a:solidFill>
                <a:srgbClr val="002060"/>
              </a:solidFill>
            </a:endParaRPr>
          </a:p>
          <a:p>
            <a:r>
              <a:rPr lang="zh-CN" altLang="en-US" sz="1000" b="1" dirty="0">
                <a:solidFill>
                  <a:srgbClr val="002060"/>
                </a:solidFill>
              </a:rPr>
              <a:t>需要捐助的机构</a:t>
            </a:r>
            <a:r>
              <a:rPr lang="en-US" altLang="zh-CN" sz="1000" b="1" dirty="0">
                <a:solidFill>
                  <a:srgbClr val="002060"/>
                </a:solidFill>
              </a:rPr>
              <a:t>/</a:t>
            </a:r>
            <a:r>
              <a:rPr lang="zh-CN" altLang="en-US" sz="1000" b="1" dirty="0">
                <a:solidFill>
                  <a:srgbClr val="002060"/>
                </a:solidFill>
              </a:rPr>
              <a:t>人的名称 若干所中学，</a:t>
            </a:r>
            <a:endParaRPr lang="en-US" altLang="zh-CN" sz="1000" b="1" dirty="0">
              <a:solidFill>
                <a:srgbClr val="002060"/>
              </a:solidFill>
            </a:endParaRPr>
          </a:p>
          <a:p>
            <a:endParaRPr lang="en-US" altLang="zh-CN" sz="1000" b="1" dirty="0">
              <a:solidFill>
                <a:srgbClr val="002060"/>
              </a:solidFill>
            </a:endParaRPr>
          </a:p>
          <a:p>
            <a:r>
              <a:rPr lang="zh-CN" altLang="en-US" sz="1000" b="1" dirty="0">
                <a:solidFill>
                  <a:srgbClr val="002060"/>
                </a:solidFill>
              </a:rPr>
              <a:t>申请捐助的原因：危废处理的环保项目</a:t>
            </a:r>
            <a:endParaRPr lang="zh-CN" altLang="en-US" sz="1000" dirty="0"/>
          </a:p>
        </p:txBody>
      </p:sp>
      <p:pic>
        <p:nvPicPr>
          <p:cNvPr id="8" name="图片 7">
            <a:extLst>
              <a:ext uri="{FF2B5EF4-FFF2-40B4-BE49-F238E27FC236}">
                <a16:creationId xmlns:a16="http://schemas.microsoft.com/office/drawing/2014/main" id="{66E17A4D-EBFE-49FC-8E9C-6319FFB656B4}"/>
              </a:ext>
            </a:extLst>
          </p:cNvPr>
          <p:cNvPicPr>
            <a:picLocks noChangeAspect="1"/>
          </p:cNvPicPr>
          <p:nvPr/>
        </p:nvPicPr>
        <p:blipFill>
          <a:blip r:embed="rId5"/>
          <a:stretch>
            <a:fillRect/>
          </a:stretch>
        </p:blipFill>
        <p:spPr>
          <a:xfrm>
            <a:off x="5700274" y="4017182"/>
            <a:ext cx="1908213" cy="469433"/>
          </a:xfrm>
          <a:prstGeom prst="rect">
            <a:avLst/>
          </a:prstGeom>
        </p:spPr>
      </p:pic>
      <p:pic>
        <p:nvPicPr>
          <p:cNvPr id="55" name="图片 54">
            <a:extLst>
              <a:ext uri="{FF2B5EF4-FFF2-40B4-BE49-F238E27FC236}">
                <a16:creationId xmlns:a16="http://schemas.microsoft.com/office/drawing/2014/main" id="{FD190A10-793B-422B-9D78-C35D4A106EB8}"/>
              </a:ext>
            </a:extLst>
          </p:cNvPr>
          <p:cNvPicPr>
            <a:picLocks noChangeAspect="1"/>
          </p:cNvPicPr>
          <p:nvPr/>
        </p:nvPicPr>
        <p:blipFill rotWithShape="1">
          <a:blip r:embed="rId6"/>
          <a:srcRect l="5490" t="3869" r="27747" b="40264"/>
          <a:stretch/>
        </p:blipFill>
        <p:spPr>
          <a:xfrm>
            <a:off x="2678964" y="3792651"/>
            <a:ext cx="1693342" cy="783660"/>
          </a:xfrm>
          <a:prstGeom prst="rect">
            <a:avLst/>
          </a:prstGeom>
        </p:spPr>
      </p:pic>
      <p:sp>
        <p:nvSpPr>
          <p:cNvPr id="10" name="文本框 9">
            <a:extLst>
              <a:ext uri="{FF2B5EF4-FFF2-40B4-BE49-F238E27FC236}">
                <a16:creationId xmlns:a16="http://schemas.microsoft.com/office/drawing/2014/main" id="{41B9F8A5-3FF9-4863-BC6C-0EFC1EF71823}"/>
              </a:ext>
            </a:extLst>
          </p:cNvPr>
          <p:cNvSpPr txBox="1"/>
          <p:nvPr/>
        </p:nvSpPr>
        <p:spPr>
          <a:xfrm>
            <a:off x="5893252" y="2020347"/>
            <a:ext cx="1352434" cy="784830"/>
          </a:xfrm>
          <a:prstGeom prst="rect">
            <a:avLst/>
          </a:prstGeom>
          <a:noFill/>
        </p:spPr>
        <p:txBody>
          <a:bodyPr wrap="square" rtlCol="0">
            <a:spAutoFit/>
          </a:bodyPr>
          <a:lstStyle/>
          <a:p>
            <a:r>
              <a:rPr lang="zh-CN" altLang="en-US" sz="900" b="1" dirty="0">
                <a:solidFill>
                  <a:srgbClr val="002060"/>
                </a:solidFill>
              </a:rPr>
              <a:t>评价者将看到服务提供者的资质，需要进行危废处理的实验室的名称、地址、危废种类、项目的进展记录等信息。</a:t>
            </a:r>
          </a:p>
        </p:txBody>
      </p:sp>
      <p:sp>
        <p:nvSpPr>
          <p:cNvPr id="11" name="文本框 10">
            <a:extLst>
              <a:ext uri="{FF2B5EF4-FFF2-40B4-BE49-F238E27FC236}">
                <a16:creationId xmlns:a16="http://schemas.microsoft.com/office/drawing/2014/main" id="{327D6BFD-E07F-4BC5-A6F7-BE85085B1276}"/>
              </a:ext>
            </a:extLst>
          </p:cNvPr>
          <p:cNvSpPr txBox="1"/>
          <p:nvPr/>
        </p:nvSpPr>
        <p:spPr>
          <a:xfrm>
            <a:off x="9231507" y="2281561"/>
            <a:ext cx="1732415" cy="507831"/>
          </a:xfrm>
          <a:prstGeom prst="rect">
            <a:avLst/>
          </a:prstGeom>
          <a:noFill/>
        </p:spPr>
        <p:txBody>
          <a:bodyPr wrap="square" rtlCol="0">
            <a:spAutoFit/>
          </a:bodyPr>
          <a:lstStyle/>
          <a:p>
            <a:r>
              <a:rPr lang="zh-CN" altLang="en-US" sz="900" b="1">
                <a:solidFill>
                  <a:srgbClr val="002060"/>
                </a:solidFill>
              </a:rPr>
              <a:t>在捐助者的界面，捐助者将看到需要捐助的机构</a:t>
            </a:r>
            <a:r>
              <a:rPr lang="en-US" altLang="zh-CN" sz="900" b="1">
                <a:solidFill>
                  <a:srgbClr val="002060"/>
                </a:solidFill>
              </a:rPr>
              <a:t>/</a:t>
            </a:r>
            <a:r>
              <a:rPr lang="zh-CN" altLang="en-US" sz="900" b="1">
                <a:solidFill>
                  <a:srgbClr val="002060"/>
                </a:solidFill>
              </a:rPr>
              <a:t>人的名称，申请捐助的原因等信息。</a:t>
            </a:r>
            <a:endParaRPr lang="zh-CN" altLang="en-US" sz="900" dirty="0"/>
          </a:p>
        </p:txBody>
      </p:sp>
    </p:spTree>
    <p:extLst>
      <p:ext uri="{BB962C8B-B14F-4D97-AF65-F5344CB8AC3E}">
        <p14:creationId xmlns:p14="http://schemas.microsoft.com/office/powerpoint/2010/main" val="75040547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4303</Words>
  <Application>Microsoft Office PowerPoint</Application>
  <PresentationFormat>宽屏</PresentationFormat>
  <Paragraphs>591</Paragraphs>
  <Slides>21</Slides>
  <Notes>21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21</vt:i4>
      </vt:variant>
    </vt:vector>
  </HeadingPairs>
  <TitlesOfParts>
    <vt:vector size="34" baseType="lpstr">
      <vt:lpstr>Helvetica Light</vt:lpstr>
      <vt:lpstr>Helvetica Neue Light</vt:lpstr>
      <vt:lpstr>Songti SC</vt:lpstr>
      <vt:lpstr>Songti SC Regular</vt:lpstr>
      <vt:lpstr>等线</vt:lpstr>
      <vt:lpstr>等线</vt:lpstr>
      <vt:lpstr>等线 Light</vt:lpstr>
      <vt:lpstr>宋体</vt:lpstr>
      <vt:lpstr>Microsoft YaHei</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wong synthia</dc:creator>
  <cp:lastModifiedBy>wong synthia</cp:lastModifiedBy>
  <cp:revision>98</cp:revision>
  <dcterms:created xsi:type="dcterms:W3CDTF">2019-07-28T20:12:28Z</dcterms:created>
  <dcterms:modified xsi:type="dcterms:W3CDTF">2019-08-07T17:06:21Z</dcterms:modified>
</cp:coreProperties>
</file>